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notesSlides/notesSlide3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0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61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6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</p:sldMasterIdLst>
  <p:notesMasterIdLst>
    <p:notesMasterId r:id="rId90"/>
  </p:notesMasterIdLst>
  <p:handoutMasterIdLst>
    <p:handoutMasterId r:id="rId91"/>
  </p:handoutMasterIdLst>
  <p:sldIdLst>
    <p:sldId id="4903" r:id="rId7"/>
    <p:sldId id="4909" r:id="rId8"/>
    <p:sldId id="1929" r:id="rId9"/>
    <p:sldId id="2155" r:id="rId10"/>
    <p:sldId id="1930" r:id="rId11"/>
    <p:sldId id="1931" r:id="rId12"/>
    <p:sldId id="2156" r:id="rId13"/>
    <p:sldId id="1945" r:id="rId14"/>
    <p:sldId id="1947" r:id="rId15"/>
    <p:sldId id="1948" r:id="rId16"/>
    <p:sldId id="2088" r:id="rId17"/>
    <p:sldId id="1950" r:id="rId18"/>
    <p:sldId id="1951" r:id="rId19"/>
    <p:sldId id="2094" r:id="rId20"/>
    <p:sldId id="1953" r:id="rId21"/>
    <p:sldId id="1954" r:id="rId22"/>
    <p:sldId id="1955" r:id="rId23"/>
    <p:sldId id="1956" r:id="rId24"/>
    <p:sldId id="2157" r:id="rId25"/>
    <p:sldId id="4929" r:id="rId26"/>
    <p:sldId id="4930" r:id="rId27"/>
    <p:sldId id="4931" r:id="rId28"/>
    <p:sldId id="4932" r:id="rId29"/>
    <p:sldId id="4933" r:id="rId30"/>
    <p:sldId id="4928" r:id="rId31"/>
    <p:sldId id="1963" r:id="rId32"/>
    <p:sldId id="1964" r:id="rId33"/>
    <p:sldId id="1965" r:id="rId34"/>
    <p:sldId id="1966" r:id="rId35"/>
    <p:sldId id="1967" r:id="rId36"/>
    <p:sldId id="1968" r:id="rId37"/>
    <p:sldId id="1969" r:id="rId38"/>
    <p:sldId id="1970" r:id="rId39"/>
    <p:sldId id="1971" r:id="rId40"/>
    <p:sldId id="1972" r:id="rId41"/>
    <p:sldId id="1973" r:id="rId42"/>
    <p:sldId id="1974" r:id="rId43"/>
    <p:sldId id="1975" r:id="rId44"/>
    <p:sldId id="2124" r:id="rId45"/>
    <p:sldId id="1978" r:id="rId46"/>
    <p:sldId id="2096" r:id="rId47"/>
    <p:sldId id="1980" r:id="rId48"/>
    <p:sldId id="1981" r:id="rId49"/>
    <p:sldId id="1982" r:id="rId50"/>
    <p:sldId id="1987" r:id="rId51"/>
    <p:sldId id="2097" r:id="rId52"/>
    <p:sldId id="1989" r:id="rId53"/>
    <p:sldId id="1990" r:id="rId54"/>
    <p:sldId id="1991" r:id="rId55"/>
    <p:sldId id="4927" r:id="rId56"/>
    <p:sldId id="4922" r:id="rId57"/>
    <p:sldId id="4923" r:id="rId58"/>
    <p:sldId id="4924" r:id="rId59"/>
    <p:sldId id="1961" r:id="rId60"/>
    <p:sldId id="1993" r:id="rId61"/>
    <p:sldId id="1995" r:id="rId62"/>
    <p:sldId id="2159" r:id="rId63"/>
    <p:sldId id="2007" r:id="rId64"/>
    <p:sldId id="2008" r:id="rId65"/>
    <p:sldId id="2012" r:id="rId66"/>
    <p:sldId id="2009" r:id="rId67"/>
    <p:sldId id="4934" r:id="rId68"/>
    <p:sldId id="4935" r:id="rId69"/>
    <p:sldId id="2013" r:id="rId70"/>
    <p:sldId id="4936" r:id="rId71"/>
    <p:sldId id="2015" r:id="rId72"/>
    <p:sldId id="2016" r:id="rId73"/>
    <p:sldId id="2126" r:id="rId74"/>
    <p:sldId id="2103" r:id="rId75"/>
    <p:sldId id="2104" r:id="rId76"/>
    <p:sldId id="4914" r:id="rId77"/>
    <p:sldId id="4915" r:id="rId78"/>
    <p:sldId id="2160" r:id="rId79"/>
    <p:sldId id="2035" r:id="rId80"/>
    <p:sldId id="2036" r:id="rId81"/>
    <p:sldId id="4918" r:id="rId82"/>
    <p:sldId id="4921" r:id="rId83"/>
    <p:sldId id="4925" r:id="rId84"/>
    <p:sldId id="4926" r:id="rId85"/>
    <p:sldId id="4916" r:id="rId86"/>
    <p:sldId id="4937" r:id="rId87"/>
    <p:sldId id="4917" r:id="rId88"/>
    <p:sldId id="1927" r:id="rId89"/>
  </p:sldIdLst>
  <p:sldSz cx="12192000" cy="6858000"/>
  <p:notesSz cx="6858000" cy="9144000"/>
  <p:embeddedFontLst>
    <p:embeddedFont>
      <p:font typeface="义启小楷书" panose="02010600030101010101" charset="-128"/>
      <p:regular r:id="rId92"/>
    </p:embeddedFont>
    <p:embeddedFont>
      <p:font typeface="Algerian" panose="04020705040A02060702" pitchFamily="82" charset="0"/>
      <p:regular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Forte" panose="03060902040502070203" pitchFamily="66" charset="0"/>
      <p:regular r:id="rId102"/>
    </p:embeddedFont>
    <p:embeddedFont>
      <p:font typeface="Helvetica" panose="020B0604020202020204" pitchFamily="34" charset="0"/>
      <p:regular r:id="rId103"/>
      <p:bold r:id="rId104"/>
      <p:italic r:id="rId105"/>
      <p:boldItalic r:id="rId106"/>
    </p:embeddedFont>
    <p:embeddedFont>
      <p:font typeface="Impact" panose="020B0806030902050204" pitchFamily="34" charset="0"/>
      <p:regular r:id="rId107"/>
    </p:embeddedFont>
    <p:embeddedFont>
      <p:font typeface="Segoe UI" panose="020B0502040204020203" pitchFamily="34" charset="0"/>
      <p:regular r:id="rId108"/>
      <p:bold r:id="rId109"/>
      <p:italic r:id="rId110"/>
      <p:boldItalic r:id="rId111"/>
    </p:embeddedFont>
    <p:embeddedFont>
      <p:font typeface="Segoe UI Black" panose="02010600030101010101" charset="0"/>
      <p:bold r:id="rId112"/>
      <p:boldItalic r:id="rId113"/>
    </p:embeddedFont>
    <p:embeddedFont>
      <p:font typeface="Tahoma" panose="020B0604030504040204" pitchFamily="34" charset="0"/>
      <p:regular r:id="rId114"/>
      <p:bold r:id="rId115"/>
    </p:embeddedFont>
    <p:embeddedFont>
      <p:font typeface="Verdana" panose="020B0604030504040204" pitchFamily="34" charset="0"/>
      <p:regular r:id="rId116"/>
      <p:bold r:id="rId117"/>
      <p:italic r:id="rId118"/>
      <p:boldItalic r:id="rId119"/>
    </p:embeddedFont>
    <p:embeddedFont>
      <p:font typeface="等线" panose="02010600030101010101" pitchFamily="2" charset="-122"/>
      <p:regular r:id="rId120"/>
      <p:bold r:id="rId121"/>
    </p:embeddedFont>
    <p:embeddedFont>
      <p:font typeface="等线 Light" panose="02010600030101010101" pitchFamily="2" charset="-122"/>
      <p:regular r:id="rId122"/>
    </p:embeddedFont>
    <p:embeddedFont>
      <p:font typeface="黑体" panose="02010609060101010101" pitchFamily="49" charset="-122"/>
      <p:regular r:id="rId123"/>
    </p:embeddedFont>
    <p:embeddedFont>
      <p:font typeface="华文行楷" panose="02010800040101010101" pitchFamily="2" charset="-122"/>
      <p:regular r:id="rId124"/>
    </p:embeddedFont>
    <p:embeddedFont>
      <p:font typeface="华文楷体" panose="02010600040101010101" pitchFamily="2" charset="-122"/>
      <p:regular r:id="rId125"/>
    </p:embeddedFont>
    <p:embeddedFont>
      <p:font typeface="华文新魏" panose="02010800040101010101" pitchFamily="2" charset="-122"/>
      <p:regular r:id="rId126"/>
    </p:embeddedFont>
    <p:embeddedFont>
      <p:font typeface="微软雅黑" panose="020B0503020204020204" pitchFamily="34" charset="-122"/>
      <p:regular r:id="rId127"/>
      <p:bold r:id="rId128"/>
    </p:embeddedFont>
    <p:embeddedFont>
      <p:font typeface="微软雅黑" panose="020B0503020204020204" pitchFamily="34" charset="-122"/>
      <p:regular r:id="rId127"/>
      <p:bold r:id="rId1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CC"/>
    <a:srgbClr val="F33799"/>
    <a:srgbClr val="5B9BD5"/>
    <a:srgbClr val="A8DEEC"/>
    <a:srgbClr val="0066FF"/>
    <a:srgbClr val="FDDAEC"/>
    <a:srgbClr val="D696B7"/>
    <a:srgbClr val="00FF4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729" autoAdjust="0"/>
  </p:normalViewPr>
  <p:slideViewPr>
    <p:cSldViewPr snapToGrid="0">
      <p:cViewPr varScale="1">
        <p:scale>
          <a:sx n="92" d="100"/>
          <a:sy n="92" d="100"/>
        </p:scale>
        <p:origin x="1314" y="6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font" Target="fonts/font26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font" Target="fonts/font21.fntdata"/><Relationship Id="rId16" Type="http://schemas.openxmlformats.org/officeDocument/2006/relationships/slide" Target="slides/slide10.xml"/><Relationship Id="rId107" Type="http://schemas.openxmlformats.org/officeDocument/2006/relationships/font" Target="fonts/font16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font" Target="fonts/font11.fntdata"/><Relationship Id="rId123" Type="http://schemas.openxmlformats.org/officeDocument/2006/relationships/font" Target="fonts/font32.fntdata"/><Relationship Id="rId128" Type="http://schemas.openxmlformats.org/officeDocument/2006/relationships/font" Target="fonts/font37.fntdata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4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113" Type="http://schemas.openxmlformats.org/officeDocument/2006/relationships/font" Target="fonts/font22.fntdata"/><Relationship Id="rId118" Type="http://schemas.openxmlformats.org/officeDocument/2006/relationships/font" Target="fonts/font27.fntdata"/><Relationship Id="rId126" Type="http://schemas.openxmlformats.org/officeDocument/2006/relationships/font" Target="fonts/font3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12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font" Target="fonts/font12.fntdata"/><Relationship Id="rId108" Type="http://schemas.openxmlformats.org/officeDocument/2006/relationships/font" Target="fonts/font17.fntdata"/><Relationship Id="rId116" Type="http://schemas.openxmlformats.org/officeDocument/2006/relationships/font" Target="fonts/font25.fntdata"/><Relationship Id="rId124" Type="http://schemas.openxmlformats.org/officeDocument/2006/relationships/font" Target="fonts/font33.fntdata"/><Relationship Id="rId12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handoutMaster" Target="handoutMasters/handoutMaster1.xml"/><Relationship Id="rId96" Type="http://schemas.openxmlformats.org/officeDocument/2006/relationships/font" Target="fonts/font5.fntdata"/><Relationship Id="rId111" Type="http://schemas.openxmlformats.org/officeDocument/2006/relationships/font" Target="fonts/font20.fntdata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font" Target="fonts/font15.fntdata"/><Relationship Id="rId114" Type="http://schemas.openxmlformats.org/officeDocument/2006/relationships/font" Target="fonts/font23.fntdata"/><Relationship Id="rId119" Type="http://schemas.openxmlformats.org/officeDocument/2006/relationships/font" Target="fonts/font28.fntdata"/><Relationship Id="rId127" Type="http://schemas.openxmlformats.org/officeDocument/2006/relationships/font" Target="fonts/font36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122" Type="http://schemas.openxmlformats.org/officeDocument/2006/relationships/font" Target="fonts/font31.fntdata"/><Relationship Id="rId13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18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120" Type="http://schemas.openxmlformats.org/officeDocument/2006/relationships/font" Target="fonts/font29.fntdata"/><Relationship Id="rId125" Type="http://schemas.openxmlformats.org/officeDocument/2006/relationships/font" Target="fonts/font34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19.fntdata"/><Relationship Id="rId115" Type="http://schemas.openxmlformats.org/officeDocument/2006/relationships/font" Target="fonts/font24.fntdata"/><Relationship Id="rId131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750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64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：国际电工委员会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(International Electrotechnical Commission,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缩写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IEC)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是制定和发布国际电工电子标准的非政府性国际机构</a:t>
            </a:r>
            <a:endParaRPr lang="en-US" altLang="zh-CN" sz="1200" dirty="0">
              <a:latin typeface="华文新魏" panose="02010800040101010101" pitchFamily="2" charset="-122"/>
            </a:endParaRPr>
          </a:p>
          <a:p>
            <a:r>
              <a:rPr lang="zh-CN" altLang="en-US" sz="1200" dirty="0">
                <a:latin typeface="华文新魏" panose="02010800040101010101" pitchFamily="2" charset="-122"/>
              </a:rPr>
              <a:t>为了与十进制前缀相区别，取十进制前缀单词</a:t>
            </a:r>
            <a:r>
              <a:rPr lang="zh-CN" altLang="en-US" sz="1200" b="1" dirty="0">
                <a:latin typeface="华文新魏" panose="02010800040101010101" pitchFamily="2" charset="-122"/>
              </a:rPr>
              <a:t>前两个字母</a:t>
            </a:r>
            <a:r>
              <a:rPr lang="zh-CN" altLang="en-US" sz="1200" dirty="0">
                <a:latin typeface="华文新魏" panose="02010800040101010101" pitchFamily="2" charset="-122"/>
              </a:rPr>
              <a:t>，再其后加后缀</a:t>
            </a:r>
            <a:r>
              <a:rPr lang="zh-CN" altLang="en-US" sz="1200" b="1" dirty="0">
                <a:latin typeface="华文新魏" panose="02010800040101010101" pitchFamily="2" charset="-122"/>
              </a:rPr>
              <a:t>“</a:t>
            </a:r>
            <a:r>
              <a:rPr lang="en-US" altLang="zh-CN" sz="1200" b="1" dirty="0">
                <a:latin typeface="华文新魏" panose="02010800040101010101" pitchFamily="2" charset="-122"/>
              </a:rPr>
              <a:t>bi</a:t>
            </a:r>
            <a:r>
              <a:rPr lang="zh-CN" altLang="en-US" sz="1200" b="1" dirty="0">
                <a:latin typeface="华文新魏" panose="02010800040101010101" pitchFamily="2" charset="-122"/>
              </a:rPr>
              <a:t>”</a:t>
            </a:r>
            <a:r>
              <a:rPr lang="zh-CN" altLang="en-US" sz="1200" dirty="0">
                <a:latin typeface="华文新魏" panose="02010800040101010101" pitchFamily="2" charset="-122"/>
              </a:rPr>
              <a:t>构成二进制容量专用单词前缀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1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关键点：定点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061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24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超出计算机所能表示的数据范围时，称为溢出。</a:t>
            </a:r>
            <a:endParaRPr lang="en-US" altLang="zh-CN" dirty="0"/>
          </a:p>
          <a:p>
            <a:r>
              <a:rPr lang="zh-CN" altLang="en-US" dirty="0"/>
              <a:t>数据大于最大正数时，称为正上溢；数据小于最小负数时，称为负上溢。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53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定点数不足：数据表示范围受字长的限制。字长确定的情况下，表示更大范围的数，采用浮点数的方式表示。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31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超出</a:t>
            </a:r>
            <a:r>
              <a:rPr lang="en-US" altLang="zh-CN" dirty="0"/>
              <a:t>1</a:t>
            </a:r>
            <a:r>
              <a:rPr lang="zh-CN" altLang="en-US" dirty="0"/>
              <a:t>个字节的正数表示范围了。</a:t>
            </a:r>
            <a:r>
              <a:rPr lang="en-US" altLang="zh-CN" dirty="0"/>
              <a:t>8</a:t>
            </a:r>
            <a:r>
              <a:rPr lang="zh-CN" altLang="en-US" dirty="0"/>
              <a:t>位二进制补码的正数，去除符号位后有</a:t>
            </a:r>
            <a:r>
              <a:rPr lang="en-US" altLang="zh-CN" dirty="0"/>
              <a:t>7</a:t>
            </a:r>
            <a:r>
              <a:rPr lang="zh-CN" altLang="en-US" dirty="0"/>
              <a:t>位数值位，表示的最大正数就是</a:t>
            </a:r>
            <a:r>
              <a:rPr lang="en-US" altLang="zh-CN" dirty="0"/>
              <a:t>+127</a:t>
            </a:r>
            <a:r>
              <a:rPr lang="zh-CN" altLang="en-US" dirty="0"/>
              <a:t>，即</a:t>
            </a:r>
            <a:r>
              <a:rPr lang="en-US" altLang="zh-CN" dirty="0"/>
              <a:t>0 111 111 </a:t>
            </a:r>
            <a:r>
              <a:rPr lang="zh-CN" altLang="en-US" dirty="0"/>
              <a:t>详见下页各种编码表示范围。</a:t>
            </a:r>
            <a:endParaRPr lang="en-US" altLang="zh-CN" dirty="0"/>
          </a:p>
          <a:p>
            <a:r>
              <a:rPr lang="zh-CN" altLang="en-US" dirty="0"/>
              <a:t>再加</a:t>
            </a:r>
            <a:r>
              <a:rPr lang="en-US" altLang="zh-CN" dirty="0"/>
              <a:t>1</a:t>
            </a:r>
            <a:r>
              <a:rPr lang="zh-CN" altLang="en-US" dirty="0"/>
              <a:t>，就变为负数的补码了。变为</a:t>
            </a:r>
            <a:r>
              <a:rPr lang="en-US" altLang="zh-CN" dirty="0"/>
              <a:t>1 000 0000 </a:t>
            </a:r>
            <a:r>
              <a:rPr lang="zh-CN" altLang="en-US" dirty="0"/>
              <a:t>是（</a:t>
            </a:r>
            <a:r>
              <a:rPr lang="en-US" altLang="zh-CN" dirty="0"/>
              <a:t>8</a:t>
            </a:r>
            <a:r>
              <a:rPr lang="zh-CN" altLang="en-US" dirty="0"/>
              <a:t>位二进制）可以表示的最负的数</a:t>
            </a:r>
            <a:r>
              <a:rPr lang="en-US" altLang="zh-CN" dirty="0"/>
              <a:t>-128</a:t>
            </a:r>
            <a:r>
              <a:rPr lang="zh-CN" altLang="en-US" dirty="0"/>
              <a:t>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844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值：整数一律用补码来表示和存储（浮点数尾数用原码）。原因在于，使用补码，可以将符号位和数值域统一处理；同时，加法和减法也可以统一处理。此外，补码与原码相互转换，其运算过程是相同的，不需要额外的硬件电路。</a:t>
            </a:r>
            <a:endParaRPr lang="en-US" altLang="zh-CN" dirty="0"/>
          </a:p>
          <a:p>
            <a:r>
              <a:rPr lang="zh-CN" altLang="en-US" dirty="0"/>
              <a:t>非数值：可能是其他编码，如字形码等。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28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    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是符号位，所在位的权值是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r>
              <a:rPr lang="zh-CN" altLang="en-US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x1x2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是符号位，所在位的权值是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2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     </a:t>
            </a:r>
            <a:r>
              <a:rPr lang="zh-CN" altLang="en-US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r>
              <a:rPr lang="zh-CN" altLang="en-US" sz="1200" b="1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1" baseline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="0" baseline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此公式的理解，负整数，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</a:t>
            </a:r>
            <a:r>
              <a:rPr lang="en-US" altLang="zh-CN" sz="1200" b="0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n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+ |X |=100000……+|X |     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就是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1xxxx……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，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表示负号，</a:t>
            </a:r>
            <a:r>
              <a:rPr lang="en-US" altLang="zh-CN" sz="1200" b="0" dirty="0" err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xxxx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……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就是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|X | 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。负小数   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1+ |X |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同理</a:t>
            </a:r>
            <a:endParaRPr lang="en-US" altLang="zh-CN" sz="1200" b="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介绍定点整数，定点小数的概念。定点整数：</a:t>
            </a:r>
            <a:r>
              <a:rPr lang="en-US" altLang="zh-CN" sz="1400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x</a:t>
            </a:r>
            <a:r>
              <a:rPr lang="en-US" altLang="zh-CN" sz="1400" b="1" baseline="-25000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n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…x</a:t>
            </a:r>
            <a:r>
              <a:rPr lang="en-US" altLang="zh-CN" sz="1400" b="1" baseline="-25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2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x</a:t>
            </a:r>
            <a:r>
              <a:rPr lang="en-US" altLang="zh-CN" sz="1400" b="1" baseline="-25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1 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x</a:t>
            </a:r>
            <a:r>
              <a:rPr lang="en-US" altLang="zh-CN" sz="1400" b="1" baseline="-250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0</a:t>
            </a:r>
            <a:r>
              <a:rPr lang="en-US" altLang="zh-CN" sz="1400" b="1" dirty="0">
                <a:latin typeface="+mn-lt"/>
              </a:rPr>
              <a:t>.   </a:t>
            </a:r>
            <a:r>
              <a:rPr lang="zh-CN" altLang="en-US" sz="1200" b="0" dirty="0"/>
              <a:t>小数点在最右侧；定点小数：</a:t>
            </a:r>
            <a:r>
              <a:rPr lang="en-US" altLang="zh-CN" sz="1200" b="1" dirty="0"/>
              <a:t>X</a:t>
            </a:r>
            <a:r>
              <a:rPr lang="en-US" altLang="zh-CN" sz="1200" b="1" baseline="-25000" dirty="0"/>
              <a:t>0</a:t>
            </a:r>
            <a:r>
              <a:rPr lang="en-US" altLang="zh-CN" sz="1200" b="1" dirty="0"/>
              <a:t>.X</a:t>
            </a:r>
            <a:r>
              <a:rPr lang="en-US" altLang="zh-CN" sz="1200" b="1" baseline="-25000" dirty="0"/>
              <a:t>1</a:t>
            </a:r>
            <a:r>
              <a:rPr lang="en-US" altLang="zh-CN" sz="1200" b="1" dirty="0"/>
              <a:t>X</a:t>
            </a:r>
            <a:r>
              <a:rPr lang="en-US" altLang="zh-CN" sz="1200" b="1" baseline="-25000" dirty="0"/>
              <a:t>2</a:t>
            </a:r>
            <a:r>
              <a:rPr lang="en-US" altLang="zh-CN" sz="1200" b="1" dirty="0"/>
              <a:t>…</a:t>
            </a:r>
            <a:r>
              <a:rPr lang="en-US" altLang="zh-CN" sz="1200" b="1" dirty="0" err="1"/>
              <a:t>X</a:t>
            </a:r>
            <a:r>
              <a:rPr lang="en-US" altLang="zh-CN" sz="1200" b="1" baseline="-25000" dirty="0" err="1"/>
              <a:t>n</a:t>
            </a:r>
            <a:r>
              <a:rPr lang="en-US" altLang="zh-CN" sz="1200" b="1" baseline="-25000" dirty="0"/>
              <a:t>  </a:t>
            </a:r>
            <a:r>
              <a:rPr lang="zh-CN" altLang="en-US" sz="1200" b="0" u="none" baseline="0" dirty="0"/>
              <a:t>小数点位置固定。  定点数可以省略小数点的表示位，全部字长用于表示数值</a:t>
            </a:r>
            <a:endParaRPr lang="en-US" altLang="zh-CN" sz="1200" b="0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u="none" baseline="0" dirty="0"/>
              <a:t>第一个公式中定点整数的原码中，负整数的原码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</a:t>
            </a:r>
            <a:r>
              <a:rPr lang="en-US" altLang="zh-CN" sz="1200" b="0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n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－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X 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相当于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2</a:t>
            </a:r>
            <a:r>
              <a:rPr lang="en-US" altLang="zh-CN" sz="1200" b="0" baseline="50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n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+ |X |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，因为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X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是负数；</a:t>
            </a:r>
            <a:endParaRPr lang="en-US" altLang="zh-CN" sz="1200" b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u="none" baseline="0" dirty="0"/>
              <a:t>第二个公式中定点小数的原码中，负小数的原码</a:t>
            </a:r>
            <a:r>
              <a:rPr lang="en-US" altLang="zh-CN" sz="1200" b="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1- X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相当于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1+ |X |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，因为</a:t>
            </a:r>
            <a:r>
              <a:rPr lang="en-US" altLang="zh-CN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X</a:t>
            </a: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是负数；</a:t>
            </a:r>
            <a:endParaRPr lang="en-US" altLang="zh-CN" sz="1200" b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37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需要强调学生注意原码纯小数，小数点左边一位就是符号位，不代表数值。</a:t>
            </a:r>
            <a:endParaRPr lang="en-US" altLang="zh-CN" dirty="0"/>
          </a:p>
          <a:p>
            <a:r>
              <a:rPr lang="zh-CN" altLang="en-US" dirty="0"/>
              <a:t>表示具体有整数部分，也有小数部分数据的时候，通常都用浮点数表示法表示，整个数的符号位在最高位。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04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23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BE90502-1B02-456F-87C4-4DC75E658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FE1C964D-DF4A-4C0A-B537-5D55EC38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br>
              <a:rPr lang="zh-CN" altLang="en-US"/>
            </a:b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DF459C-C404-47F7-AD18-2ACD4BA72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59E5E8-8FC3-4753-9932-85F4FC07722A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、符号相异直接运算出错。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、号相同是加法，相异时是减法，需要同时设计加法器和减法器。同时运算前需要判断是加法还是减法，硬件设计变复杂。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、补码可以解决此问题，运算时连同符号位一起运算而不会出错，而且减法可以变为加法，</a:t>
            </a:r>
            <a:r>
              <a:rPr lang="en-US" altLang="zh-CN" dirty="0"/>
              <a:t>ALU</a:t>
            </a:r>
            <a:r>
              <a:rPr lang="zh-CN" altLang="en-US" dirty="0"/>
              <a:t>中只用设计加法器即可。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913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符号位不变，其余位（数码位）取反。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88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定义式不做要求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866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、先求</a:t>
            </a:r>
            <a:r>
              <a:rPr lang="en-US" altLang="zh-CN" sz="1200" dirty="0"/>
              <a:t>[x]</a:t>
            </a:r>
            <a:r>
              <a:rPr lang="zh-CN" altLang="en-US" sz="1200" baseline="-25000" dirty="0"/>
              <a:t>反</a:t>
            </a:r>
            <a:r>
              <a:rPr lang="en-US" altLang="zh-CN" sz="1200" dirty="0"/>
              <a:t>+|x|</a:t>
            </a:r>
            <a:r>
              <a:rPr lang="zh-CN" altLang="en-US" sz="1200" dirty="0"/>
              <a:t>的表达式；结果再</a:t>
            </a:r>
            <a:r>
              <a:rPr lang="en-US" altLang="zh-CN" dirty="0"/>
              <a:t>-|x|</a:t>
            </a:r>
            <a:r>
              <a:rPr lang="zh-CN" altLang="en-US" dirty="0"/>
              <a:t>，回复成</a:t>
            </a:r>
            <a:r>
              <a:rPr lang="en-US" altLang="zh-CN" sz="1200" dirty="0"/>
              <a:t>[x]</a:t>
            </a:r>
            <a:r>
              <a:rPr lang="zh-CN" altLang="en-US" sz="1200" baseline="-25000" dirty="0"/>
              <a:t>反</a:t>
            </a:r>
            <a:r>
              <a:rPr lang="zh-CN" altLang="en-US" sz="1200" baseline="0" dirty="0"/>
              <a:t>  。</a:t>
            </a:r>
            <a:endParaRPr lang="en-US" altLang="zh-CN" sz="1200" baseline="0" dirty="0"/>
          </a:p>
          <a:p>
            <a:r>
              <a:rPr lang="en-US" altLang="zh-CN" sz="1200" baseline="0" dirty="0"/>
              <a:t>2</a:t>
            </a:r>
            <a:r>
              <a:rPr lang="zh-CN" altLang="en-US" sz="1200" baseline="0" dirty="0"/>
              <a:t>、符号位</a:t>
            </a:r>
            <a:r>
              <a:rPr lang="en-US" altLang="zh-CN" sz="1200" baseline="0" dirty="0"/>
              <a:t>1+0=1</a:t>
            </a:r>
            <a:r>
              <a:rPr lang="zh-CN" altLang="en-US" sz="1200" baseline="0" dirty="0"/>
              <a:t>，数值位对应位相加全为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（互相是反的，每一位都是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和</a:t>
            </a:r>
            <a:r>
              <a:rPr lang="en-US" altLang="zh-CN" sz="1200" baseline="0" dirty="0"/>
              <a:t>0</a:t>
            </a:r>
            <a:r>
              <a:rPr lang="zh-CN" altLang="en-US" sz="1200" baseline="0" dirty="0"/>
              <a:t>相加），所以</a:t>
            </a:r>
            <a:r>
              <a:rPr lang="en-US" altLang="zh-CN" sz="1200" baseline="0" dirty="0"/>
              <a:t>=1.111……1</a:t>
            </a:r>
          </a:p>
          <a:p>
            <a:r>
              <a:rPr lang="en-US" altLang="zh-CN" sz="1200" baseline="0" dirty="0"/>
              <a:t>3</a:t>
            </a:r>
            <a:r>
              <a:rPr lang="zh-CN" altLang="en-US" sz="1200" baseline="0" dirty="0"/>
              <a:t>、最低位加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，然后再减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。最低位加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后，符号位变为</a:t>
            </a:r>
            <a:r>
              <a:rPr lang="en-US" altLang="zh-CN" sz="1200" baseline="0" dirty="0"/>
              <a:t>2</a:t>
            </a:r>
            <a:r>
              <a:rPr lang="zh-CN" altLang="en-US" sz="1200" baseline="0" dirty="0"/>
              <a:t>位，数值位都是</a:t>
            </a:r>
            <a:r>
              <a:rPr lang="en-US" altLang="zh-CN" sz="1200" baseline="0" dirty="0"/>
              <a:t>0</a:t>
            </a:r>
            <a:r>
              <a:rPr lang="zh-CN" altLang="en-US" sz="1200" baseline="0" dirty="0"/>
              <a:t>。即</a:t>
            </a:r>
            <a:r>
              <a:rPr lang="en-US" altLang="zh-CN" sz="1200" baseline="0" dirty="0"/>
              <a:t>10.00000</a:t>
            </a:r>
            <a:r>
              <a:rPr lang="zh-CN" altLang="en-US" sz="1200" baseline="0" dirty="0"/>
              <a:t>，数值上就是</a:t>
            </a:r>
            <a:r>
              <a:rPr lang="en-US" altLang="zh-CN" sz="1200" baseline="0" dirty="0"/>
              <a:t>2</a:t>
            </a:r>
            <a:r>
              <a:rPr lang="zh-CN" altLang="en-US" sz="1200" baseline="0" dirty="0"/>
              <a:t>，而再减去最低位加的</a:t>
            </a:r>
            <a:r>
              <a:rPr lang="en-US" altLang="zh-CN" sz="1200" baseline="0" dirty="0"/>
              <a:t>1</a:t>
            </a:r>
            <a:r>
              <a:rPr lang="zh-CN" altLang="en-US" sz="1200" baseline="0" dirty="0"/>
              <a:t>，也就是</a:t>
            </a:r>
            <a:r>
              <a:rPr lang="en-US" altLang="zh-CN" sz="1200" baseline="0" dirty="0"/>
              <a:t>0.00……1</a:t>
            </a:r>
            <a:r>
              <a:rPr lang="zh-CN" altLang="en-US" sz="1200" baseline="0" dirty="0"/>
              <a:t>，即</a:t>
            </a:r>
            <a:r>
              <a:rPr lang="en-US" altLang="zh-CN" sz="1200" dirty="0"/>
              <a:t>2</a:t>
            </a:r>
            <a:r>
              <a:rPr lang="en-US" altLang="zh-CN" sz="1200" baseline="50000" dirty="0"/>
              <a:t>-n</a:t>
            </a:r>
            <a:endParaRPr lang="en-US" altLang="zh-CN" sz="1200" baseline="0" dirty="0"/>
          </a:p>
          <a:p>
            <a:r>
              <a:rPr lang="en-US" altLang="zh-CN" sz="1200" baseline="0" dirty="0"/>
              <a:t>4</a:t>
            </a:r>
            <a:r>
              <a:rPr lang="zh-CN" altLang="en-US" sz="1200" baseline="0" dirty="0"/>
              <a:t>、</a:t>
            </a:r>
            <a:r>
              <a:rPr lang="en-US" altLang="zh-CN" sz="1200" dirty="0"/>
              <a:t>[x]</a:t>
            </a:r>
            <a:r>
              <a:rPr lang="zh-CN" altLang="en-US" sz="1200" baseline="-25000" dirty="0"/>
              <a:t>反</a:t>
            </a:r>
            <a:r>
              <a:rPr lang="en-US" altLang="zh-CN" sz="1200" dirty="0"/>
              <a:t>+|x|=2-2</a:t>
            </a:r>
            <a:r>
              <a:rPr lang="en-US" altLang="zh-CN" sz="1200" baseline="50000" dirty="0"/>
              <a:t>-n </a:t>
            </a:r>
            <a:r>
              <a:rPr lang="zh-CN" altLang="en-US" sz="1200" baseline="0" dirty="0"/>
              <a:t>，减</a:t>
            </a:r>
            <a:r>
              <a:rPr lang="en-US" altLang="zh-CN" dirty="0"/>
              <a:t>|x|</a:t>
            </a:r>
            <a:r>
              <a:rPr lang="zh-CN" altLang="en-US" dirty="0"/>
              <a:t>后（</a:t>
            </a:r>
            <a:r>
              <a:rPr lang="en-US" altLang="zh-CN" dirty="0"/>
              <a:t>X</a:t>
            </a:r>
            <a:r>
              <a:rPr lang="zh-CN" altLang="en-US" dirty="0"/>
              <a:t>是负数，</a:t>
            </a:r>
            <a:r>
              <a:rPr lang="zh-CN" altLang="en-US" sz="1200" baseline="0" dirty="0"/>
              <a:t>减</a:t>
            </a:r>
            <a:r>
              <a:rPr lang="en-US" altLang="zh-CN" dirty="0"/>
              <a:t>|x|</a:t>
            </a:r>
            <a:r>
              <a:rPr lang="zh-CN" altLang="en-US" dirty="0"/>
              <a:t>，相当于</a:t>
            </a:r>
            <a:r>
              <a:rPr lang="en-US" altLang="zh-CN" dirty="0"/>
              <a:t>+X</a:t>
            </a:r>
            <a:r>
              <a:rPr lang="zh-CN" altLang="en-US" dirty="0"/>
              <a:t>），</a:t>
            </a:r>
            <a:r>
              <a:rPr lang="en-US" altLang="zh-CN" sz="1200" dirty="0"/>
              <a:t>[x]</a:t>
            </a:r>
            <a:r>
              <a:rPr lang="zh-CN" altLang="en-US" sz="1200" baseline="-25000" dirty="0"/>
              <a:t>反</a:t>
            </a:r>
            <a:r>
              <a:rPr lang="en-US" altLang="zh-CN" dirty="0"/>
              <a:t>=2-2</a:t>
            </a:r>
            <a:r>
              <a:rPr lang="en-US" altLang="zh-CN" baseline="50000" dirty="0"/>
              <a:t>-n</a:t>
            </a:r>
            <a:r>
              <a:rPr lang="en-US" altLang="zh-CN" dirty="0"/>
              <a:t>+x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17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范围与原码相同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90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例子可以不讲。</a:t>
            </a:r>
            <a:r>
              <a:rPr lang="en-US" altLang="zh-CN" dirty="0"/>
              <a:t>13+</a:t>
            </a:r>
            <a:r>
              <a:rPr lang="zh-CN" altLang="en-US" dirty="0"/>
              <a:t>（</a:t>
            </a:r>
            <a:r>
              <a:rPr lang="en-US" altLang="zh-CN" dirty="0"/>
              <a:t>-10</a:t>
            </a:r>
            <a:r>
              <a:rPr lang="zh-CN" altLang="en-US" dirty="0"/>
              <a:t>）</a:t>
            </a:r>
            <a:r>
              <a:rPr lang="en-US" altLang="zh-CN" dirty="0"/>
              <a:t>=3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、如果不把符号加到最低位，数据不正确。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、也需要判断，运算复杂。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符号位加到最低位后结果就是原码的对应结果。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81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、十二进制时：模为</a:t>
            </a:r>
            <a:r>
              <a:rPr lang="en-US" altLang="zh-CN" dirty="0"/>
              <a:t>12  </a:t>
            </a:r>
            <a:r>
              <a:rPr lang="zh-CN" altLang="en-US" dirty="0"/>
              <a:t>从</a:t>
            </a:r>
            <a:r>
              <a:rPr lang="en-US" altLang="zh-CN" dirty="0"/>
              <a:t>9</a:t>
            </a:r>
            <a:r>
              <a:rPr lang="zh-CN" altLang="en-US" dirty="0"/>
              <a:t>开始顺时针转动</a:t>
            </a:r>
            <a:r>
              <a:rPr lang="en-US" altLang="zh-CN" dirty="0"/>
              <a:t>2</a:t>
            </a:r>
            <a:r>
              <a:rPr lang="zh-CN" altLang="en-US" dirty="0"/>
              <a:t>圈（</a:t>
            </a:r>
            <a:r>
              <a:rPr lang="en-US" altLang="zh-CN" dirty="0"/>
              <a:t>+12+12</a:t>
            </a:r>
            <a:r>
              <a:rPr lang="zh-CN" altLang="en-US" dirty="0"/>
              <a:t>），还指向</a:t>
            </a:r>
            <a:r>
              <a:rPr lang="en-US" altLang="zh-CN" dirty="0"/>
              <a:t>9</a:t>
            </a:r>
            <a:r>
              <a:rPr lang="zh-CN" altLang="en-US" dirty="0"/>
              <a:t>；逆时针转动</a:t>
            </a:r>
            <a:r>
              <a:rPr lang="en-US" altLang="zh-CN" dirty="0"/>
              <a:t>2</a:t>
            </a:r>
            <a:r>
              <a:rPr lang="zh-CN" altLang="en-US" dirty="0"/>
              <a:t>圈（</a:t>
            </a:r>
            <a:r>
              <a:rPr lang="en-US" altLang="zh-CN" dirty="0"/>
              <a:t>-12-12</a:t>
            </a:r>
            <a:r>
              <a:rPr lang="zh-CN" altLang="en-US" dirty="0"/>
              <a:t>），也指向</a:t>
            </a:r>
            <a:r>
              <a:rPr lang="en-US" altLang="zh-CN" dirty="0"/>
              <a:t>9</a:t>
            </a:r>
            <a:r>
              <a:rPr lang="zh-CN" altLang="en-US" dirty="0"/>
              <a:t>；以</a:t>
            </a:r>
            <a:r>
              <a:rPr lang="en-US" altLang="zh-CN" dirty="0"/>
              <a:t>12</a:t>
            </a:r>
            <a:r>
              <a:rPr lang="zh-CN" altLang="en-US" dirty="0"/>
              <a:t>为摸。</a:t>
            </a:r>
            <a:r>
              <a:rPr lang="en-US" altLang="zh-CN" dirty="0"/>
              <a:t>9+24</a:t>
            </a:r>
            <a:r>
              <a:rPr lang="zh-CN" altLang="en-US" dirty="0"/>
              <a:t>与</a:t>
            </a:r>
            <a:r>
              <a:rPr lang="en-US" altLang="zh-CN" dirty="0"/>
              <a:t>9-24</a:t>
            </a:r>
            <a:r>
              <a:rPr lang="zh-CN" altLang="en-US" dirty="0"/>
              <a:t>对摸</a:t>
            </a:r>
            <a:r>
              <a:rPr lang="en-US" altLang="zh-CN" dirty="0"/>
              <a:t>12</a:t>
            </a:r>
            <a:r>
              <a:rPr lang="zh-CN" altLang="en-US" dirty="0"/>
              <a:t>是等效的。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sz="1200" dirty="0"/>
              <a:t>从</a:t>
            </a:r>
            <a:r>
              <a:rPr lang="en-US" altLang="zh-CN" sz="1200" dirty="0"/>
              <a:t>9</a:t>
            </a:r>
            <a:r>
              <a:rPr lang="zh-CN" altLang="en-US" sz="1200" dirty="0"/>
              <a:t>点开始，逆时针拨</a:t>
            </a:r>
            <a:r>
              <a:rPr lang="en-US" altLang="zh-CN" sz="1200" dirty="0"/>
              <a:t>3</a:t>
            </a:r>
            <a:r>
              <a:rPr lang="zh-CN" altLang="en-US" sz="1200" dirty="0"/>
              <a:t>格（</a:t>
            </a:r>
            <a:r>
              <a:rPr lang="en-US" altLang="zh-CN" sz="1200" dirty="0"/>
              <a:t>-3</a:t>
            </a:r>
            <a:r>
              <a:rPr lang="zh-CN" altLang="en-US" sz="1200" dirty="0"/>
              <a:t>）时间变为</a:t>
            </a:r>
            <a:r>
              <a:rPr lang="en-US" altLang="zh-CN" sz="1200" dirty="0"/>
              <a:t>6</a:t>
            </a:r>
            <a:r>
              <a:rPr lang="zh-CN" altLang="en-US" sz="1200" dirty="0"/>
              <a:t>点；顺时针拨</a:t>
            </a:r>
            <a:r>
              <a:rPr lang="en-US" altLang="zh-CN" sz="1200" dirty="0"/>
              <a:t>9</a:t>
            </a:r>
            <a:r>
              <a:rPr lang="zh-CN" altLang="en-US" sz="1200" dirty="0"/>
              <a:t>格（</a:t>
            </a:r>
            <a:r>
              <a:rPr lang="en-US" altLang="zh-CN" sz="1200" dirty="0"/>
              <a:t>+9</a:t>
            </a:r>
            <a:r>
              <a:rPr lang="zh-CN" altLang="en-US" sz="1200" dirty="0"/>
              <a:t>），也是</a:t>
            </a:r>
            <a:r>
              <a:rPr lang="en-US" altLang="zh-CN" sz="1200" dirty="0"/>
              <a:t>6</a:t>
            </a:r>
            <a:r>
              <a:rPr lang="zh-CN" altLang="en-US" sz="1200" dirty="0"/>
              <a:t>点，可见此时</a:t>
            </a:r>
            <a:r>
              <a:rPr lang="en-US" altLang="zh-CN" sz="1200" dirty="0"/>
              <a:t>-3</a:t>
            </a:r>
            <a:r>
              <a:rPr lang="zh-CN" altLang="en-US" sz="1200" dirty="0"/>
              <a:t>可以映射为</a:t>
            </a:r>
            <a:r>
              <a:rPr lang="en-US" altLang="zh-CN" sz="1200" dirty="0"/>
              <a:t>9</a:t>
            </a:r>
            <a:r>
              <a:rPr lang="zh-CN" altLang="en-US" sz="1200" dirty="0"/>
              <a:t>。减</a:t>
            </a:r>
            <a:r>
              <a:rPr lang="en-US" altLang="zh-CN" sz="1200" dirty="0"/>
              <a:t>3</a:t>
            </a:r>
            <a:r>
              <a:rPr lang="zh-CN" altLang="en-US" sz="1200" dirty="0"/>
              <a:t>可以变为加</a:t>
            </a:r>
            <a:r>
              <a:rPr lang="en-US" altLang="zh-CN" sz="1200" dirty="0"/>
              <a:t>9</a:t>
            </a:r>
            <a:r>
              <a:rPr lang="zh-CN" altLang="en-US" sz="1200" dirty="0"/>
              <a:t>，变减法为加法。此时</a:t>
            </a:r>
            <a:r>
              <a:rPr lang="en-US" altLang="zh-CN" sz="1200" dirty="0"/>
              <a:t>-3</a:t>
            </a:r>
            <a:r>
              <a:rPr lang="zh-CN" altLang="en-US" sz="1200" dirty="0"/>
              <a:t>与</a:t>
            </a:r>
            <a:r>
              <a:rPr lang="en-US" altLang="zh-CN" sz="1200" dirty="0"/>
              <a:t>+9</a:t>
            </a:r>
            <a:r>
              <a:rPr lang="zh-CN" altLang="en-US" sz="1200" dirty="0"/>
              <a:t>对于摸</a:t>
            </a:r>
            <a:r>
              <a:rPr lang="en-US" altLang="zh-CN" sz="1200" dirty="0"/>
              <a:t>12</a:t>
            </a:r>
            <a:r>
              <a:rPr lang="zh-CN" altLang="en-US" sz="1200" dirty="0"/>
              <a:t>来说是互补的，或者说以</a:t>
            </a:r>
            <a:r>
              <a:rPr lang="en-US" altLang="zh-CN" sz="1200" dirty="0"/>
              <a:t>12</a:t>
            </a:r>
            <a:r>
              <a:rPr lang="zh-CN" altLang="en-US" sz="1200" dirty="0"/>
              <a:t>为模时，</a:t>
            </a:r>
            <a:r>
              <a:rPr lang="en-US" altLang="zh-CN" sz="1200" dirty="0"/>
              <a:t>-3</a:t>
            </a:r>
            <a:r>
              <a:rPr lang="zh-CN" altLang="en-US" sz="1200" dirty="0"/>
              <a:t>的补码是</a:t>
            </a:r>
            <a:r>
              <a:rPr lang="en-US" altLang="zh-CN" sz="1200" dirty="0"/>
              <a:t>9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启发：在有模运算中，一个负数，可以用一个与它互补的正数替代。负数的补码用模加上此负数得到。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9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此处最大的作用是以</a:t>
            </a:r>
            <a:r>
              <a:rPr lang="en-US" altLang="zh-CN" dirty="0"/>
              <a:t>12</a:t>
            </a:r>
            <a:r>
              <a:rPr lang="zh-CN" altLang="en-US" dirty="0"/>
              <a:t>为模的情况下，</a:t>
            </a:r>
            <a:r>
              <a:rPr lang="en-US" altLang="zh-CN" dirty="0"/>
              <a:t>-3</a:t>
            </a:r>
            <a:r>
              <a:rPr lang="zh-CN" altLang="en-US" dirty="0"/>
              <a:t>可以用</a:t>
            </a:r>
            <a:r>
              <a:rPr lang="en-US" altLang="zh-CN" dirty="0"/>
              <a:t>+9</a:t>
            </a:r>
            <a:r>
              <a:rPr lang="zh-CN" altLang="en-US" dirty="0"/>
              <a:t>或</a:t>
            </a:r>
            <a:r>
              <a:rPr lang="en-US" altLang="zh-CN" dirty="0"/>
              <a:t>+21+33</a:t>
            </a:r>
            <a:r>
              <a:rPr lang="zh-CN" altLang="en-US" dirty="0"/>
              <a:t>替代，当然最简的是</a:t>
            </a:r>
            <a:r>
              <a:rPr lang="en-US" altLang="zh-CN" dirty="0"/>
              <a:t>+9</a:t>
            </a:r>
            <a:r>
              <a:rPr lang="zh-CN" altLang="en-US" dirty="0"/>
              <a:t>，而这个</a:t>
            </a:r>
            <a:r>
              <a:rPr lang="en-US" altLang="zh-CN" dirty="0"/>
              <a:t>9 </a:t>
            </a:r>
            <a:r>
              <a:rPr lang="zh-CN" altLang="en-US" dirty="0"/>
              <a:t>是通过</a:t>
            </a:r>
            <a:r>
              <a:rPr lang="en-US" altLang="zh-CN" dirty="0"/>
              <a:t>12-3</a:t>
            </a:r>
            <a:r>
              <a:rPr lang="zh-CN" altLang="en-US" dirty="0"/>
              <a:t>得到的。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545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十二进制数中，</a:t>
            </a:r>
            <a:r>
              <a:rPr lang="en-US" altLang="zh-CN" dirty="0"/>
              <a:t>9-3=4</a:t>
            </a:r>
            <a:r>
              <a:rPr lang="zh-CN" altLang="en-US" dirty="0"/>
              <a:t>；变为</a:t>
            </a:r>
            <a:r>
              <a:rPr lang="en-US" altLang="zh-CN" dirty="0"/>
              <a:t>9+9=18=12+6=6</a:t>
            </a:r>
            <a:r>
              <a:rPr lang="zh-CN" altLang="en-US" dirty="0"/>
              <a:t>；减法变成加法。注意：用模加上负数本身（减去负数的绝对值），变为等价正数。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1468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模：二进制数溢出时的值。也就是符号位进位位的（比符号位还高一位的位）权值。 </a:t>
            </a:r>
            <a:r>
              <a:rPr lang="en-US" altLang="zh-CN" dirty="0"/>
              <a:t>1)</a:t>
            </a:r>
            <a:r>
              <a:rPr lang="zh-CN" altLang="en-US" dirty="0"/>
              <a:t>对于</a:t>
            </a:r>
            <a:r>
              <a:rPr lang="en-US" altLang="zh-CN" dirty="0"/>
              <a:t>n</a:t>
            </a:r>
            <a:r>
              <a:rPr lang="zh-CN" altLang="en-US" dirty="0"/>
              <a:t>位整数（含一位符号位），则它的模数为</a:t>
            </a:r>
            <a:r>
              <a:rPr lang="en-US" altLang="zh-CN" dirty="0"/>
              <a:t>2</a:t>
            </a:r>
            <a:r>
              <a:rPr lang="zh-CN" altLang="en-US" dirty="0"/>
              <a:t>的 </a:t>
            </a:r>
            <a:r>
              <a:rPr lang="en-US" altLang="zh-CN" dirty="0"/>
              <a:t>n</a:t>
            </a:r>
            <a:r>
              <a:rPr lang="zh-CN" altLang="en-US" dirty="0"/>
              <a:t>次方 </a:t>
            </a:r>
            <a:r>
              <a:rPr lang="en-US" altLang="zh-CN" dirty="0"/>
              <a:t>, 2)</a:t>
            </a:r>
            <a:r>
              <a:rPr lang="zh-CN" altLang="en-US" dirty="0"/>
              <a:t>对于纯小数（含符号位），则它的模数总是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正数补码：与原码相同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负数的补码：模</a:t>
            </a:r>
            <a:r>
              <a:rPr lang="en-US" altLang="zh-CN" dirty="0"/>
              <a:t>+</a:t>
            </a:r>
            <a:r>
              <a:rPr lang="zh-CN" altLang="en-US" dirty="0"/>
              <a:t>真值。（用模减去此数的绝对值）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公式举例：</a:t>
            </a:r>
            <a:endParaRPr lang="en-US" altLang="zh-CN" sz="1200" b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-9,</a:t>
            </a:r>
            <a:r>
              <a:rPr lang="zh-CN" altLang="en-US" dirty="0"/>
              <a:t>的真值</a:t>
            </a:r>
            <a:r>
              <a:rPr lang="en-US" altLang="zh-CN" dirty="0"/>
              <a:t>1 1001  </a:t>
            </a:r>
            <a:r>
              <a:rPr lang="zh-CN" altLang="en-US" dirty="0"/>
              <a:t>补码：</a:t>
            </a:r>
            <a:r>
              <a:rPr lang="en-US" altLang="zh-CN" dirty="0"/>
              <a:t>10111  </a:t>
            </a:r>
            <a:br>
              <a:rPr lang="en-US" altLang="zh-CN" dirty="0"/>
            </a:br>
            <a:r>
              <a:rPr lang="en-US" altLang="zh-CN" dirty="0"/>
              <a:t>2</a:t>
            </a:r>
            <a:r>
              <a:rPr lang="en-US" altLang="zh-CN" baseline="30000" dirty="0"/>
              <a:t>5</a:t>
            </a:r>
            <a:r>
              <a:rPr lang="en-US" altLang="zh-CN" dirty="0"/>
              <a:t>+X</a:t>
            </a:r>
            <a:r>
              <a:rPr lang="zh-CN" altLang="en-US" dirty="0"/>
              <a:t>：</a:t>
            </a:r>
            <a:r>
              <a:rPr lang="en-US" altLang="zh-CN" dirty="0"/>
              <a:t>100000+X</a:t>
            </a:r>
            <a:r>
              <a:rPr lang="zh-CN" altLang="en-US" dirty="0"/>
              <a:t>，实际是</a:t>
            </a:r>
            <a:r>
              <a:rPr lang="en-US" altLang="zh-CN" dirty="0"/>
              <a:t>100000-9=100000-1001=10111</a:t>
            </a:r>
            <a:br>
              <a:rPr lang="en-US" altLang="zh-CN" dirty="0"/>
            </a:br>
            <a:r>
              <a:rPr lang="en-US" altLang="zh-CN" dirty="0"/>
              <a:t> 100000</a:t>
            </a:r>
            <a:br>
              <a:rPr lang="en-US" altLang="zh-CN" dirty="0"/>
            </a:br>
            <a:r>
              <a:rPr lang="en-US" altLang="zh-CN" dirty="0"/>
              <a:t>-  1001</a:t>
            </a:r>
            <a:br>
              <a:rPr lang="en-US" altLang="zh-CN" dirty="0"/>
            </a:br>
            <a:r>
              <a:rPr lang="en-US" altLang="zh-CN" dirty="0"/>
              <a:t>————————</a:t>
            </a:r>
            <a:br>
              <a:rPr lang="en-US" altLang="zh-CN" dirty="0"/>
            </a:br>
            <a:r>
              <a:rPr lang="en-US" altLang="zh-CN" dirty="0"/>
              <a:t>  10111     </a:t>
            </a:r>
            <a:br>
              <a:rPr lang="en-US" altLang="zh-CN" dirty="0"/>
            </a:br>
            <a:r>
              <a:rPr lang="zh-CN" altLang="en-US" dirty="0"/>
              <a:t>与前述方法求的补码一致</a:t>
            </a:r>
            <a:endParaRPr lang="en-US" altLang="zh-CN" sz="1200" b="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u="none" baseline="0" dirty="0"/>
          </a:p>
          <a:p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4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67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、扫描法</a:t>
            </a:r>
            <a:endParaRPr lang="en-US" altLang="zh-CN" dirty="0"/>
          </a:p>
          <a:p>
            <a:r>
              <a:rPr lang="zh-CN" altLang="en-US" dirty="0"/>
              <a:t>取反时：左侧，不包括第一个</a:t>
            </a:r>
            <a:r>
              <a:rPr lang="en-US" altLang="zh-CN" dirty="0"/>
              <a:t>1</a:t>
            </a:r>
            <a:r>
              <a:rPr lang="zh-CN" altLang="en-US" dirty="0"/>
              <a:t>本身。</a:t>
            </a:r>
            <a:endParaRPr lang="en-US" altLang="zh-CN" dirty="0"/>
          </a:p>
          <a:p>
            <a:r>
              <a:rPr lang="zh-CN" altLang="en-US" dirty="0"/>
              <a:t>另一种表述：符号位保持为</a:t>
            </a:r>
            <a:r>
              <a:rPr lang="en-US" altLang="zh-CN" dirty="0"/>
              <a:t>1</a:t>
            </a:r>
            <a:r>
              <a:rPr lang="zh-CN" altLang="en-US" dirty="0"/>
              <a:t>不变，尾数部分自低位向高位，第一个</a:t>
            </a:r>
            <a:r>
              <a:rPr lang="en-US" altLang="zh-CN" dirty="0"/>
              <a:t>1</a:t>
            </a:r>
            <a:r>
              <a:rPr lang="zh-CN" altLang="en-US" dirty="0"/>
              <a:t>及其以前的各低位</a:t>
            </a:r>
            <a:r>
              <a:rPr lang="en-US" altLang="zh-CN" dirty="0"/>
              <a:t>0</a:t>
            </a:r>
            <a:r>
              <a:rPr lang="zh-CN" altLang="en-US" dirty="0"/>
              <a:t>都保持不变，以后的各位则按位变反。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、简便方法：</a:t>
            </a:r>
            <a:endParaRPr lang="en-US" altLang="zh-CN" dirty="0"/>
          </a:p>
          <a:p>
            <a:r>
              <a:rPr lang="zh-CN" altLang="en-US" dirty="0"/>
              <a:t>负数反码：符号位不变，其余位取反</a:t>
            </a:r>
            <a:endParaRPr lang="en-US" altLang="zh-CN" dirty="0"/>
          </a:p>
          <a:p>
            <a:r>
              <a:rPr lang="zh-CN" altLang="en-US" dirty="0"/>
              <a:t>负数补码：符号位不变，其余位取反</a:t>
            </a:r>
            <a:r>
              <a:rPr lang="en-US" altLang="zh-CN" dirty="0"/>
              <a:t>+1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24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溢出最高位舍弃，可见正</a:t>
            </a:r>
            <a:r>
              <a:rPr lang="en-US" altLang="zh-CN" dirty="0"/>
              <a:t>0</a:t>
            </a:r>
            <a:r>
              <a:rPr lang="zh-CN" altLang="en-US" dirty="0"/>
              <a:t>和负</a:t>
            </a:r>
            <a:r>
              <a:rPr lang="en-US" altLang="zh-CN" dirty="0"/>
              <a:t>0</a:t>
            </a:r>
            <a:r>
              <a:rPr lang="zh-CN" altLang="en-US" dirty="0"/>
              <a:t>的补码就是</a:t>
            </a:r>
            <a:r>
              <a:rPr lang="en-US" altLang="zh-CN" dirty="0"/>
              <a:t>0.000 </a:t>
            </a:r>
            <a:r>
              <a:rPr lang="zh-CN" altLang="en-US" dirty="0"/>
              <a:t>（即正</a:t>
            </a:r>
            <a:r>
              <a:rPr lang="en-US" altLang="zh-CN" dirty="0"/>
              <a:t>0</a:t>
            </a:r>
            <a:r>
              <a:rPr lang="zh-CN" altLang="en-US" dirty="0"/>
              <a:t>的补码</a:t>
            </a:r>
            <a:r>
              <a:rPr lang="en-US" altLang="zh-CN" dirty="0"/>
              <a:t>-</a:t>
            </a:r>
            <a:r>
              <a:rPr lang="zh-CN" altLang="en-US" dirty="0"/>
              <a:t>与原码相同）是同一个。</a:t>
            </a:r>
            <a:endParaRPr lang="en-US" altLang="zh-CN" dirty="0"/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写出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位字长的补码：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en-US" altLang="zh-CN" sz="1200" b="1" dirty="0">
                <a:latin typeface="宋体" panose="02010600030101010101" pitchFamily="2" charset="-122"/>
              </a:rPr>
              <a:t> X=0.1011</a:t>
            </a:r>
            <a:r>
              <a:rPr lang="zh-CN" altLang="en-US" sz="1200" b="1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正数补码与原码相同，只需要把原码不足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位的在右侧补零（正整数左边补零）。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0.1011 000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2.</a:t>
            </a:r>
            <a:r>
              <a:rPr lang="en-US" altLang="zh-CN" sz="1200" b="1" dirty="0">
                <a:latin typeface="宋体" panose="02010600030101010101" pitchFamily="2" charset="-122"/>
              </a:rPr>
              <a:t> X= -0.1011</a:t>
            </a:r>
            <a:r>
              <a:rPr lang="zh-CN" altLang="en-US" sz="1200" b="1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负数补码，原码基础上符号位不变其余位取反加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。原码：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1.1011 000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，→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1.0100 111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1.0101 000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； 或者 从最低位到第一个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不变，除符号位外，其余位取反：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1.1011 000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1.0101 000</a:t>
            </a:r>
          </a:p>
          <a:p>
            <a:pPr algn="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en-US" altLang="zh-CN" sz="1200" b="1" dirty="0">
                <a:latin typeface="宋体" panose="02010600030101010101" pitchFamily="2" charset="-122"/>
              </a:rPr>
              <a:t> X=1011</a:t>
            </a:r>
            <a:r>
              <a:rPr lang="zh-CN" altLang="en-US" sz="1200" b="1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正整数，不足高位补零。原码：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01011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→八位 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0 000 1011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4. </a:t>
            </a:r>
            <a:r>
              <a:rPr lang="en-US" altLang="zh-CN" sz="1200" b="1" dirty="0">
                <a:latin typeface="宋体" panose="02010600030101010101" pitchFamily="2" charset="-122"/>
              </a:rPr>
              <a:t>X= -1011</a:t>
            </a:r>
            <a:r>
              <a:rPr lang="zh-CN" altLang="en-US" sz="1200" b="1" dirty="0">
                <a:latin typeface="宋体" panose="02010600030101010101" pitchFamily="2" charset="-122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负数原码：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1 1011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→八位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1 000 1011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补码：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1 111 0100 +1=1 111 0101 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43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[+0]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原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=0.0000= [+0]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补        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[-0]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原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=1.0000 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 [-0]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=1.1111+1=0.0000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（符号位进位丢弃）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= [+0]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补  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的补码唯一。</a:t>
            </a:r>
            <a:endParaRPr lang="en-US" altLang="zh-CN" sz="1200" kern="1200" dirty="0">
              <a:solidFill>
                <a:schemeClr val="tx1"/>
              </a:solidFill>
              <a:latin typeface="+mj-ea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、借用原码空余出来的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编码，为了表示补码的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-1.0000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，规定，此时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表示符号，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200" b="1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原码小数绝对值</a:t>
            </a:r>
            <a:r>
              <a:rPr lang="en-US" altLang="zh-CN" dirty="0">
                <a:solidFill>
                  <a:srgbClr val="C00000"/>
                </a:solidFill>
              </a:rPr>
              <a:t>0.1111</a:t>
            </a:r>
            <a:r>
              <a:rPr lang="zh-CN" altLang="en-US" dirty="0">
                <a:solidFill>
                  <a:srgbClr val="C00000"/>
                </a:solidFill>
              </a:rPr>
              <a:t>的下一个值，即</a:t>
            </a:r>
            <a:r>
              <a:rPr lang="en-US" altLang="zh-CN" dirty="0">
                <a:solidFill>
                  <a:srgbClr val="C00000"/>
                </a:solidFill>
              </a:rPr>
              <a:t>0.1111+1</a:t>
            </a:r>
            <a:r>
              <a:rPr lang="zh-CN" altLang="en-US" dirty="0">
                <a:solidFill>
                  <a:srgbClr val="C00000"/>
                </a:solidFill>
              </a:rPr>
              <a:t>。这样表示，补码的所有的定点小数编码都不冲突合理，因此这样规定。</a:t>
            </a:r>
            <a:endParaRPr lang="en-US" altLang="zh-CN" sz="1200" kern="1200" dirty="0">
              <a:solidFill>
                <a:schemeClr val="tx1"/>
              </a:solidFill>
              <a:latin typeface="+mj-ea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dirty="0"/>
              <a:t>原码</a:t>
            </a:r>
            <a:r>
              <a:rPr lang="en-US" altLang="zh-CN" dirty="0"/>
              <a:t>               1.1111   1.1110   1.1101   1.1100  1.1011   1.1010  1.1001  1.1000  1.0111    …… 1.0001  1.0000</a:t>
            </a:r>
            <a:r>
              <a:rPr lang="zh-CN" altLang="en-US" dirty="0"/>
              <a:t>（</a:t>
            </a:r>
            <a:r>
              <a:rPr lang="en-US" altLang="zh-CN" dirty="0"/>
              <a:t>0.0000</a:t>
            </a:r>
            <a:r>
              <a:rPr lang="zh-CN" altLang="en-US" dirty="0"/>
              <a:t>）</a:t>
            </a:r>
            <a:r>
              <a:rPr lang="en-US" altLang="zh-CN" dirty="0"/>
              <a:t>       </a:t>
            </a:r>
          </a:p>
          <a:p>
            <a:r>
              <a:rPr lang="zh-CN" altLang="en-US" dirty="0"/>
              <a:t>补码</a:t>
            </a:r>
            <a:r>
              <a:rPr lang="en-US" altLang="zh-CN" dirty="0"/>
              <a:t>1.0000    1.0001   1.0010   1.0011   1.0100  1.0101   1.0110  1.0111  1.1000  1.1001    …… 1.1111   0.0000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25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chemeClr val="tx1"/>
                </a:solidFill>
              </a:rPr>
              <a:t>补码由于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的表示唯一，因此与原码相比，多了一个编码（原码的</a:t>
            </a:r>
            <a:r>
              <a:rPr lang="en-US" altLang="zh-CN" dirty="0">
                <a:solidFill>
                  <a:schemeClr val="tx1"/>
                </a:solidFill>
              </a:rPr>
              <a:t>-0</a:t>
            </a:r>
            <a:r>
              <a:rPr lang="zh-CN" altLang="en-US" dirty="0">
                <a:solidFill>
                  <a:schemeClr val="tx1"/>
                </a:solidFill>
              </a:rPr>
              <a:t>编码</a:t>
            </a:r>
            <a:r>
              <a:rPr lang="en-US" altLang="zh-CN" dirty="0">
                <a:solidFill>
                  <a:schemeClr val="tx1"/>
                </a:solidFill>
              </a:rPr>
              <a:t>100……0</a:t>
            </a:r>
            <a:r>
              <a:rPr lang="zh-CN" altLang="en-US" dirty="0">
                <a:solidFill>
                  <a:schemeClr val="tx1"/>
                </a:solidFill>
              </a:rPr>
              <a:t>），在补码的定点小数中可以表示</a:t>
            </a:r>
            <a:r>
              <a:rPr lang="en-US" altLang="zh-CN" dirty="0">
                <a:solidFill>
                  <a:schemeClr val="tx1"/>
                </a:solidFill>
              </a:rPr>
              <a:t>-1</a:t>
            </a:r>
            <a:r>
              <a:rPr lang="zh-CN" altLang="en-US" dirty="0">
                <a:solidFill>
                  <a:schemeClr val="tx1"/>
                </a:solidFill>
              </a:rPr>
              <a:t>的编码，在补码的定点整数中可以表示</a:t>
            </a:r>
            <a:r>
              <a:rPr lang="en-US" altLang="zh-CN" dirty="0">
                <a:solidFill>
                  <a:schemeClr val="tx1"/>
                </a:solidFill>
              </a:rPr>
              <a:t>-2</a:t>
            </a:r>
            <a:r>
              <a:rPr lang="en-US" altLang="zh-CN" baseline="30000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。相比原码分别多表示了一个数。</a:t>
            </a:r>
            <a:endParaRPr lang="en-US" altLang="zh-CN" sz="1200" kern="1200" dirty="0">
              <a:solidFill>
                <a:schemeClr val="tx1"/>
              </a:solidFill>
              <a:latin typeface="+mj-ea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-1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的补码：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表示符号，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.0000</a:t>
            </a:r>
            <a:r>
              <a:rPr lang="zh-CN" altLang="en-US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表示小数绝对值</a:t>
            </a:r>
            <a:r>
              <a:rPr lang="en-US" altLang="zh-CN" dirty="0">
                <a:solidFill>
                  <a:srgbClr val="C00000"/>
                </a:solidFill>
              </a:rPr>
              <a:t>0.1111</a:t>
            </a:r>
            <a:r>
              <a:rPr lang="zh-CN" altLang="en-US" dirty="0">
                <a:solidFill>
                  <a:srgbClr val="C00000"/>
                </a:solidFill>
              </a:rPr>
              <a:t>的下一个值，即</a:t>
            </a:r>
            <a:r>
              <a:rPr lang="en-US" altLang="zh-CN" dirty="0">
                <a:solidFill>
                  <a:srgbClr val="C00000"/>
                </a:solidFill>
              </a:rPr>
              <a:t>0.1111+1</a:t>
            </a:r>
            <a:r>
              <a:rPr lang="zh-CN" altLang="en-US" dirty="0">
                <a:solidFill>
                  <a:srgbClr val="C00000"/>
                </a:solidFill>
              </a:rPr>
              <a:t>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-2</a:t>
            </a:r>
            <a:r>
              <a:rPr lang="en-US" altLang="zh-CN" baseline="30000" dirty="0"/>
              <a:t>n</a:t>
            </a:r>
            <a:r>
              <a:rPr lang="zh-CN" altLang="en-US" dirty="0"/>
              <a:t>的补码：</a:t>
            </a:r>
            <a:r>
              <a:rPr lang="en-US" altLang="zh-CN" dirty="0"/>
              <a:t>1 00</a:t>
            </a:r>
            <a:r>
              <a:rPr lang="en-US" altLang="zh-CN" sz="1200" dirty="0"/>
              <a:t>…0 </a:t>
            </a:r>
            <a:r>
              <a:rPr lang="zh-CN" altLang="en-US" sz="1200" dirty="0"/>
              <a:t>的</a:t>
            </a:r>
            <a:r>
              <a:rPr lang="en-US" altLang="zh-CN" sz="1200" dirty="0"/>
              <a:t>1</a:t>
            </a:r>
            <a:r>
              <a:rPr lang="zh-CN" altLang="en-US" sz="1200" dirty="0"/>
              <a:t>是符号位，</a:t>
            </a:r>
            <a:r>
              <a:rPr lang="en-US" altLang="zh-CN" sz="1200" dirty="0"/>
              <a:t>00…0</a:t>
            </a:r>
            <a:r>
              <a:rPr lang="zh-CN" altLang="en-US" sz="1200" dirty="0"/>
              <a:t>用来表示</a:t>
            </a:r>
            <a:r>
              <a:rPr lang="en-US" altLang="zh-CN" sz="1200" dirty="0"/>
              <a:t>11…11+1</a:t>
            </a:r>
            <a:r>
              <a:rPr lang="zh-CN" altLang="en-US" sz="1200" dirty="0"/>
              <a:t>的值。</a:t>
            </a: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366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定点整数模：</a:t>
            </a:r>
            <a:r>
              <a:rPr lang="en-US" altLang="zh-CN" dirty="0"/>
              <a:t>2</a:t>
            </a:r>
            <a:r>
              <a:rPr lang="en-US" altLang="zh-CN" baseline="30000" dirty="0"/>
              <a:t>n+2</a:t>
            </a:r>
          </a:p>
          <a:p>
            <a:r>
              <a:rPr lang="zh-CN" altLang="en-US" dirty="0"/>
              <a:t>定点小数的模：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83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二进制补码是整型数的标准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57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快速计算移码：一个数的移码与其</a:t>
            </a:r>
            <a:r>
              <a:rPr lang="zh-CN" altLang="en-US" b="1" dirty="0"/>
              <a:t>补码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33799"/>
                </a:solidFill>
              </a:rPr>
              <a:t>符号位相反</a:t>
            </a:r>
            <a:r>
              <a:rPr lang="zh-CN" altLang="en-US" dirty="0"/>
              <a:t>，其余位一样。</a:t>
            </a:r>
            <a:endParaRPr lang="en-US" altLang="zh-CN" dirty="0"/>
          </a:p>
          <a:p>
            <a:r>
              <a:rPr lang="zh-CN" altLang="en-US" dirty="0"/>
              <a:t>正数的移码，直接最高位为</a:t>
            </a:r>
            <a:r>
              <a:rPr lang="en-US" altLang="zh-CN" dirty="0"/>
              <a:t>1</a:t>
            </a:r>
            <a:r>
              <a:rPr lang="zh-CN" altLang="en-US" dirty="0"/>
              <a:t>，其余位是其补码，也就是不变。</a:t>
            </a:r>
            <a:endParaRPr lang="en-US" altLang="zh-CN" dirty="0"/>
          </a:p>
          <a:p>
            <a:r>
              <a:rPr lang="zh-CN" altLang="en-US" dirty="0"/>
              <a:t>负数的移码，最高位为</a:t>
            </a:r>
            <a:r>
              <a:rPr lang="en-US" altLang="zh-CN" dirty="0"/>
              <a:t>0</a:t>
            </a:r>
            <a:r>
              <a:rPr lang="zh-CN" altLang="en-US" dirty="0"/>
              <a:t>，其余位是负数数值部分的补码，反码加</a:t>
            </a:r>
            <a:r>
              <a:rPr lang="en-US" altLang="zh-CN" dirty="0"/>
              <a:t>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112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不讲解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741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关注正数部分的最大值是不包括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/>
              <a:t>的。最小值是包括</a:t>
            </a:r>
            <a:r>
              <a:rPr lang="en-US" altLang="zh-CN" dirty="0"/>
              <a:t>-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2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en-US" altLang="zh-CN" sz="1200" baseline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此处教材</a:t>
            </a:r>
            <a:r>
              <a:rPr lang="en-US" altLang="zh-CN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</a:t>
            </a:r>
            <a:r>
              <a:rPr lang="zh-CN" altLang="en-US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页表</a:t>
            </a:r>
            <a:r>
              <a:rPr lang="en-US" altLang="zh-CN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sz="1200" baseline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上的表示有错。</a:t>
            </a:r>
            <a:endParaRPr lang="zh-CN" altLang="en-US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85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718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09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。真值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:1 0101,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扩充成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,1000 0101 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两种方法求补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:1)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扫描法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1 111 1011 2)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符号位不变其余位取反再加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1 111 1010+1=1111 1011</a:t>
            </a:r>
            <a:endParaRPr lang="zh-CN" altLang="en-US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229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。正数补码与原码相同。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都对。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 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补码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唯一。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494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移码的符号和补码的相反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数据位相同。其余都正确。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97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超出</a:t>
            </a:r>
            <a:r>
              <a:rPr lang="en-US" altLang="zh-CN" dirty="0"/>
              <a:t>1</a:t>
            </a:r>
            <a:r>
              <a:rPr lang="zh-CN" altLang="en-US" dirty="0"/>
              <a:t>个字节的正数表示范围了。</a:t>
            </a:r>
            <a:r>
              <a:rPr lang="en-US" altLang="zh-CN" dirty="0"/>
              <a:t>8</a:t>
            </a:r>
            <a:r>
              <a:rPr lang="zh-CN" altLang="en-US" dirty="0"/>
              <a:t>位二进制补码的正数，去除符号位后有</a:t>
            </a:r>
            <a:r>
              <a:rPr lang="en-US" altLang="zh-CN" dirty="0"/>
              <a:t>7</a:t>
            </a:r>
            <a:r>
              <a:rPr lang="zh-CN" altLang="en-US" dirty="0"/>
              <a:t>位数值位，表示的最大正数就是</a:t>
            </a:r>
            <a:r>
              <a:rPr lang="en-US" altLang="zh-CN" dirty="0"/>
              <a:t>+127</a:t>
            </a:r>
            <a:r>
              <a:rPr lang="zh-CN" altLang="en-US" dirty="0"/>
              <a:t>，即</a:t>
            </a:r>
            <a:r>
              <a:rPr lang="en-US" altLang="zh-CN" dirty="0"/>
              <a:t>0 111 111 </a:t>
            </a:r>
            <a:r>
              <a:rPr lang="zh-CN" altLang="en-US" dirty="0"/>
              <a:t>详见下页各种编码表示范围。</a:t>
            </a:r>
            <a:endParaRPr lang="en-US" altLang="zh-CN" dirty="0"/>
          </a:p>
          <a:p>
            <a:r>
              <a:rPr lang="zh-CN" altLang="en-US" dirty="0"/>
              <a:t>再加</a:t>
            </a:r>
            <a:r>
              <a:rPr lang="en-US" altLang="zh-CN" dirty="0"/>
              <a:t>1</a:t>
            </a:r>
            <a:r>
              <a:rPr lang="zh-CN" altLang="en-US" dirty="0"/>
              <a:t>，就变为负数的补码了。变为</a:t>
            </a:r>
            <a:r>
              <a:rPr lang="en-US" altLang="zh-CN" dirty="0"/>
              <a:t>1 000 0000 </a:t>
            </a:r>
            <a:r>
              <a:rPr lang="zh-CN" altLang="en-US" dirty="0"/>
              <a:t>是（</a:t>
            </a:r>
            <a:r>
              <a:rPr lang="en-US" altLang="zh-CN" dirty="0"/>
              <a:t>8</a:t>
            </a:r>
            <a:r>
              <a:rPr lang="zh-CN" altLang="en-US" dirty="0"/>
              <a:t>位二进制）可以表示的最负的数</a:t>
            </a:r>
            <a:r>
              <a:rPr lang="en-US" altLang="zh-CN" dirty="0"/>
              <a:t>-128</a:t>
            </a:r>
            <a:r>
              <a:rPr lang="zh-CN" altLang="en-US" dirty="0"/>
              <a:t>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074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可以看出，数据存储都是用补码存储的。此处最后一条</a:t>
            </a:r>
            <a:r>
              <a:rPr lang="en-US" altLang="zh-CN" dirty="0"/>
              <a:t>C</a:t>
            </a:r>
            <a:r>
              <a:rPr lang="zh-CN" altLang="en-US" dirty="0"/>
              <a:t>语句，内存中数据情况没有展示。</a:t>
            </a:r>
            <a:endParaRPr lang="en-US" altLang="zh-CN" dirty="0"/>
          </a:p>
          <a:p>
            <a:r>
              <a:rPr lang="en-US" altLang="zh-CN" dirty="0"/>
              <a:t>7FH</a:t>
            </a:r>
            <a:r>
              <a:rPr lang="zh-CN" altLang="en-US" dirty="0"/>
              <a:t>是</a:t>
            </a:r>
            <a:r>
              <a:rPr lang="en-US" altLang="zh-CN" dirty="0"/>
              <a:t>8</a:t>
            </a:r>
            <a:r>
              <a:rPr lang="zh-CN" altLang="en-US" dirty="0"/>
              <a:t>位二进制补码表示的最大值。</a:t>
            </a:r>
            <a:r>
              <a:rPr lang="en-US" altLang="zh-CN" dirty="0"/>
              <a:t>0 111 1111  </a:t>
            </a:r>
            <a:r>
              <a:rPr lang="zh-CN" altLang="en-US" dirty="0"/>
              <a:t>即</a:t>
            </a:r>
            <a:r>
              <a:rPr lang="en-US" altLang="zh-CN" dirty="0"/>
              <a:t>127</a:t>
            </a:r>
            <a:r>
              <a:rPr lang="zh-CN" altLang="en-US" dirty="0"/>
              <a:t>，再加</a:t>
            </a:r>
            <a:r>
              <a:rPr lang="en-US" altLang="zh-CN" dirty="0"/>
              <a:t>1</a:t>
            </a:r>
            <a:r>
              <a:rPr lang="zh-CN" altLang="en-US" dirty="0"/>
              <a:t>就超出</a:t>
            </a:r>
            <a:r>
              <a:rPr lang="en-US" altLang="zh-CN" dirty="0"/>
              <a:t>8</a:t>
            </a:r>
            <a:r>
              <a:rPr lang="zh-CN" altLang="en-US" dirty="0"/>
              <a:t>位二进制正数的表示区间了。溢出，符号位进位，表示的是负数了，</a:t>
            </a:r>
            <a:endParaRPr lang="en-US" altLang="zh-CN" dirty="0"/>
          </a:p>
          <a:p>
            <a:r>
              <a:rPr lang="en-US" altLang="zh-CN" dirty="0"/>
              <a:t>80H</a:t>
            </a:r>
            <a:r>
              <a:rPr lang="zh-CN" altLang="en-US" dirty="0"/>
              <a:t>是</a:t>
            </a:r>
            <a:r>
              <a:rPr lang="en-US" altLang="zh-CN" dirty="0"/>
              <a:t>-128</a:t>
            </a:r>
            <a:r>
              <a:rPr lang="zh-CN" altLang="en-US" dirty="0"/>
              <a:t>（</a:t>
            </a:r>
            <a:r>
              <a:rPr lang="en-US" altLang="zh-CN" dirty="0"/>
              <a:t>8</a:t>
            </a:r>
            <a:r>
              <a:rPr lang="zh-CN" altLang="en-US" dirty="0"/>
              <a:t>位二进制补码数表示的最小值）。</a:t>
            </a:r>
            <a:r>
              <a:rPr lang="en-US" altLang="zh-CN" dirty="0"/>
              <a:t>1000 0000=1 111 1111+1  </a:t>
            </a:r>
            <a:r>
              <a:rPr lang="zh-CN" altLang="en-US" dirty="0"/>
              <a:t>，</a:t>
            </a:r>
            <a:r>
              <a:rPr lang="en-US" altLang="zh-CN" dirty="0"/>
              <a:t>-127</a:t>
            </a:r>
            <a:r>
              <a:rPr lang="zh-CN" altLang="en-US" dirty="0"/>
              <a:t>数值位加</a:t>
            </a:r>
            <a:r>
              <a:rPr lang="en-US" altLang="zh-CN" dirty="0"/>
              <a:t>1</a:t>
            </a:r>
            <a:r>
              <a:rPr lang="zh-CN" altLang="en-US" dirty="0"/>
              <a:t>，表示</a:t>
            </a:r>
            <a:r>
              <a:rPr lang="en-US" altLang="zh-CN" dirty="0"/>
              <a:t>-128</a:t>
            </a:r>
          </a:p>
          <a:p>
            <a:r>
              <a:rPr lang="en-US" altLang="zh-CN" dirty="0"/>
              <a:t>81H</a:t>
            </a:r>
            <a:r>
              <a:rPr lang="zh-CN" altLang="en-US" dirty="0"/>
              <a:t>是</a:t>
            </a:r>
            <a:r>
              <a:rPr lang="en-US" altLang="zh-CN" dirty="0"/>
              <a:t>-127</a:t>
            </a:r>
            <a:r>
              <a:rPr lang="zh-CN" altLang="en-US" dirty="0"/>
              <a:t>的补码，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000</a:t>
            </a:r>
            <a:r>
              <a:rPr lang="zh-CN" altLang="en-US" dirty="0"/>
              <a:t> </a:t>
            </a:r>
            <a:r>
              <a:rPr lang="en-US" altLang="zh-CN" dirty="0"/>
              <a:t>0001</a:t>
            </a:r>
            <a:r>
              <a:rPr lang="zh-CN" altLang="en-US" dirty="0"/>
              <a:t>对应的原码是</a:t>
            </a:r>
            <a:r>
              <a:rPr lang="en-US" altLang="zh-CN" dirty="0"/>
              <a:t>:1</a:t>
            </a:r>
            <a:r>
              <a:rPr lang="zh-CN" altLang="en-US" dirty="0"/>
              <a:t> </a:t>
            </a:r>
            <a:r>
              <a:rPr lang="en-US" altLang="zh-CN" dirty="0"/>
              <a:t>111</a:t>
            </a:r>
            <a:r>
              <a:rPr lang="zh-CN" altLang="en-US" dirty="0"/>
              <a:t> </a:t>
            </a:r>
            <a:r>
              <a:rPr lang="en-US" altLang="zh-CN" dirty="0"/>
              <a:t>1110+1=1 1111 1111=-127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81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N=10</a:t>
            </a:r>
            <a:r>
              <a:rPr lang="en-US" altLang="zh-CN" baseline="50000" dirty="0"/>
              <a:t>E</a:t>
            </a:r>
            <a:r>
              <a:rPr lang="en-US" altLang="zh-CN" dirty="0"/>
              <a:t>×M   </a:t>
            </a:r>
            <a:r>
              <a:rPr lang="en-US" altLang="zh-CN" sz="1100" dirty="0">
                <a:solidFill>
                  <a:srgbClr val="0000FF"/>
                </a:solidFill>
              </a:rPr>
              <a:t>1≤|M|</a:t>
            </a:r>
            <a:r>
              <a:rPr lang="zh-CN" altLang="en-US" sz="1100" dirty="0">
                <a:solidFill>
                  <a:srgbClr val="0000FF"/>
                </a:solidFill>
              </a:rPr>
              <a:t>＜</a:t>
            </a:r>
            <a:r>
              <a:rPr lang="en-US" altLang="zh-CN" sz="1100" dirty="0">
                <a:solidFill>
                  <a:srgbClr val="0000FF"/>
                </a:solidFill>
              </a:rPr>
              <a:t>10  </a:t>
            </a:r>
            <a:r>
              <a:rPr lang="zh-CN" altLang="en-US" sz="1100" dirty="0">
                <a:solidFill>
                  <a:srgbClr val="0000FF"/>
                </a:solidFill>
              </a:rPr>
              <a:t>十进制科学计数法</a:t>
            </a:r>
            <a:r>
              <a:rPr lang="en-US" altLang="zh-CN" sz="1100" dirty="0">
                <a:solidFill>
                  <a:srgbClr val="0000FF"/>
                </a:solidFill>
              </a:rPr>
              <a:t>M</a:t>
            </a:r>
            <a:r>
              <a:rPr lang="zh-CN" altLang="en-US" sz="1100" dirty="0">
                <a:solidFill>
                  <a:srgbClr val="0000FF"/>
                </a:solidFill>
              </a:rPr>
              <a:t>的范围，是</a:t>
            </a:r>
            <a:r>
              <a:rPr lang="en-US" altLang="zh-CN" sz="1100" dirty="0">
                <a:solidFill>
                  <a:srgbClr val="0000FF"/>
                </a:solidFill>
              </a:rPr>
              <a:t>[1-9]</a:t>
            </a:r>
            <a:r>
              <a:rPr lang="zh-CN" altLang="en-US" sz="1100" dirty="0">
                <a:solidFill>
                  <a:srgbClr val="0000FF"/>
                </a:solidFill>
              </a:rPr>
              <a:t>，如</a:t>
            </a:r>
            <a:r>
              <a:rPr lang="en-US" altLang="zh-CN" sz="1100" dirty="0"/>
              <a:t>9×10</a:t>
            </a:r>
            <a:r>
              <a:rPr lang="en-US" altLang="zh-CN" sz="1100" baseline="50000" dirty="0"/>
              <a:t>-28</a:t>
            </a:r>
            <a:r>
              <a:rPr lang="en-US" altLang="zh-CN" sz="1100" dirty="0"/>
              <a:t>g</a:t>
            </a:r>
            <a:r>
              <a:rPr lang="zh-CN" altLang="en-US" sz="1100" dirty="0"/>
              <a:t>而不是</a:t>
            </a:r>
            <a:r>
              <a:rPr lang="en-US" altLang="zh-CN" sz="1100" dirty="0"/>
              <a:t>90×10</a:t>
            </a:r>
            <a:r>
              <a:rPr lang="en-US" altLang="zh-CN" sz="1100" baseline="50000" dirty="0"/>
              <a:t>-29</a:t>
            </a:r>
            <a:r>
              <a:rPr lang="en-US" altLang="zh-CN" sz="1100" dirty="0"/>
              <a:t>g</a:t>
            </a:r>
            <a:r>
              <a:rPr lang="zh-CN" altLang="en-US" sz="1100" dirty="0"/>
              <a:t>或</a:t>
            </a:r>
            <a:r>
              <a:rPr lang="en-US" altLang="zh-CN" sz="1100" dirty="0"/>
              <a:t>0.9×10</a:t>
            </a:r>
            <a:r>
              <a:rPr lang="en-US" altLang="zh-CN" sz="1100" baseline="50000" dirty="0"/>
              <a:t>-27</a:t>
            </a:r>
            <a:r>
              <a:rPr lang="en-US" altLang="zh-CN" sz="1100" dirty="0"/>
              <a:t>g</a:t>
            </a:r>
            <a:endParaRPr lang="en-US" altLang="zh-CN" sz="1100" dirty="0">
              <a:solidFill>
                <a:srgbClr val="0000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N=2</a:t>
            </a:r>
            <a:r>
              <a:rPr lang="en-US" altLang="zh-CN" baseline="30000" dirty="0"/>
              <a:t>E</a:t>
            </a:r>
            <a:r>
              <a:rPr lang="en-US" altLang="zh-CN" dirty="0"/>
              <a:t>×M     </a:t>
            </a:r>
            <a:r>
              <a:rPr lang="en-US" altLang="zh-CN" sz="1100" dirty="0">
                <a:solidFill>
                  <a:srgbClr val="0000FF"/>
                </a:solidFill>
              </a:rPr>
              <a:t>1≤|M|</a:t>
            </a:r>
            <a:r>
              <a:rPr lang="zh-CN" altLang="en-US" sz="1100" dirty="0">
                <a:solidFill>
                  <a:srgbClr val="0000FF"/>
                </a:solidFill>
              </a:rPr>
              <a:t>＜</a:t>
            </a:r>
            <a:r>
              <a:rPr lang="en-US" altLang="zh-CN" sz="1100" dirty="0">
                <a:solidFill>
                  <a:srgbClr val="0000FF"/>
                </a:solidFill>
              </a:rPr>
              <a:t>2   M</a:t>
            </a:r>
            <a:r>
              <a:rPr lang="zh-CN" altLang="en-US" sz="1100" dirty="0">
                <a:solidFill>
                  <a:srgbClr val="0000FF"/>
                </a:solidFill>
              </a:rPr>
              <a:t>的范围问题见后面</a:t>
            </a:r>
            <a:r>
              <a:rPr lang="en-US" altLang="zh-CN" sz="1100" dirty="0">
                <a:solidFill>
                  <a:srgbClr val="0000FF"/>
                </a:solidFill>
              </a:rPr>
              <a:t>PPT</a:t>
            </a:r>
            <a:r>
              <a:rPr lang="zh-CN" altLang="en-US" sz="1100" dirty="0">
                <a:solidFill>
                  <a:srgbClr val="0000FF"/>
                </a:solidFill>
              </a:rPr>
              <a:t>，规格化有两种方式，这是其中一种，尾数写成</a:t>
            </a:r>
            <a:r>
              <a:rPr lang="en-US" altLang="zh-CN" sz="1100" dirty="0">
                <a:solidFill>
                  <a:srgbClr val="0000FF"/>
                </a:solidFill>
              </a:rPr>
              <a:t>1.XXX</a:t>
            </a:r>
            <a:r>
              <a:rPr lang="zh-CN" altLang="en-US" sz="1100" dirty="0">
                <a:solidFill>
                  <a:srgbClr val="0000FF"/>
                </a:solidFill>
              </a:rPr>
              <a:t>形式的，对应二进制真值绝对值在这个区间。</a:t>
            </a:r>
            <a:endParaRPr lang="en-US" altLang="zh-CN" sz="1100" dirty="0">
              <a:solidFill>
                <a:srgbClr val="0000FF"/>
              </a:solidFill>
            </a:endParaRPr>
          </a:p>
          <a:p>
            <a:r>
              <a:rPr lang="zh-CN" altLang="en-US" dirty="0"/>
              <a:t>两种规格化数：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1.XXXX   </a:t>
            </a:r>
            <a:r>
              <a:rPr lang="zh-CN" altLang="en-US" dirty="0"/>
              <a:t>尾数的绝对值大于等于（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，小于（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0.1XXX   </a:t>
            </a:r>
            <a:r>
              <a:rPr lang="zh-CN" altLang="en-US" dirty="0"/>
              <a:t>尾数的绝对值大于等于（</a:t>
            </a:r>
            <a:r>
              <a:rPr lang="en-US" altLang="zh-CN" dirty="0"/>
              <a:t>0.5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，即（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zh-CN" altLang="en-US" dirty="0"/>
              <a:t>；小于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、两种本质一样，且在使用时常省略掉最高位的</a:t>
            </a:r>
            <a:r>
              <a:rPr lang="en-US" altLang="zh-CN" dirty="0"/>
              <a:t>1</a:t>
            </a:r>
            <a:r>
              <a:rPr lang="zh-CN" altLang="en-US" dirty="0"/>
              <a:t>，这样可以节约一位用于提高精度，数据运算时再恢复最高位的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0202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zh-CN" altLang="en-US" dirty="0"/>
              <a:t>二进制真值</a:t>
            </a:r>
            <a:r>
              <a:rPr lang="en-US" altLang="zh-CN" dirty="0"/>
              <a:t>2</a:t>
            </a:r>
            <a:r>
              <a:rPr lang="en-US" altLang="zh-CN" baseline="50000" dirty="0"/>
              <a:t>±e</a:t>
            </a:r>
            <a:r>
              <a:rPr lang="zh-CN" altLang="en-US" dirty="0"/>
              <a:t>中的指数，带符号（十进制数或二进制形式），</a:t>
            </a:r>
            <a:r>
              <a:rPr lang="en-US" altLang="zh-CN" dirty="0"/>
              <a:t>m</a:t>
            </a:r>
            <a:r>
              <a:rPr lang="zh-CN" altLang="en-US" dirty="0"/>
              <a:t>同理。</a:t>
            </a:r>
            <a:r>
              <a:rPr lang="en-US" altLang="zh-CN" dirty="0"/>
              <a:t>E</a:t>
            </a:r>
            <a:r>
              <a:rPr lang="zh-CN" altLang="en-US" dirty="0"/>
              <a:t>表示浮点数编码中的阶码（一段二进制编码）。</a:t>
            </a:r>
            <a:endParaRPr lang="en-US" altLang="zh-CN" dirty="0"/>
          </a:p>
          <a:p>
            <a:r>
              <a:rPr lang="zh-CN" altLang="en-US" dirty="0"/>
              <a:t>十进制：</a:t>
            </a:r>
            <a:r>
              <a:rPr lang="en-US" altLang="zh-CN" sz="1200" dirty="0">
                <a:solidFill>
                  <a:srgbClr val="0000FF"/>
                </a:solidFill>
              </a:rPr>
              <a:t>1≤|m|</a:t>
            </a:r>
            <a:r>
              <a:rPr lang="zh-CN" altLang="en-US" sz="1200" dirty="0">
                <a:solidFill>
                  <a:srgbClr val="0000FF"/>
                </a:solidFill>
              </a:rPr>
              <a:t>＜</a:t>
            </a:r>
            <a:r>
              <a:rPr lang="en-US" altLang="zh-CN" sz="1200" dirty="0">
                <a:solidFill>
                  <a:srgbClr val="0000FF"/>
                </a:solidFill>
              </a:rPr>
              <a:t>10          </a:t>
            </a:r>
            <a:r>
              <a:rPr lang="zh-CN" altLang="en-US" sz="1200" dirty="0">
                <a:solidFill>
                  <a:srgbClr val="0000FF"/>
                </a:solidFill>
              </a:rPr>
              <a:t>规格化</a:t>
            </a:r>
            <a:r>
              <a:rPr lang="en-US" altLang="zh-CN" sz="1200" dirty="0">
                <a:solidFill>
                  <a:srgbClr val="0000FF"/>
                </a:solidFill>
              </a:rPr>
              <a:t>0.5  </a:t>
            </a:r>
            <a:r>
              <a:rPr lang="zh-CN" altLang="en-US" sz="1200" dirty="0">
                <a:solidFill>
                  <a:srgbClr val="0000FF"/>
                </a:solidFill>
              </a:rPr>
              <a:t>写成</a:t>
            </a:r>
            <a:r>
              <a:rPr lang="en-US" altLang="zh-CN" dirty="0">
                <a:latin typeface="华文新魏" panose="02010800040101010101" pitchFamily="2" charset="-122"/>
              </a:rPr>
              <a:t>10</a:t>
            </a:r>
            <a:r>
              <a:rPr lang="en-US" altLang="zh-CN" baseline="50000" dirty="0">
                <a:latin typeface="华文新魏" panose="02010800040101010101" pitchFamily="2" charset="-122"/>
              </a:rPr>
              <a:t>-1</a:t>
            </a:r>
            <a:r>
              <a:rPr lang="en-US" altLang="zh-CN" sz="1200" dirty="0">
                <a:solidFill>
                  <a:srgbClr val="0000FF"/>
                </a:solidFill>
              </a:rPr>
              <a:t> </a:t>
            </a:r>
            <a:r>
              <a:rPr lang="zh-CN" altLang="en-US" sz="1200" dirty="0">
                <a:solidFill>
                  <a:srgbClr val="0000FF"/>
                </a:solidFill>
              </a:rPr>
              <a:t>*</a:t>
            </a:r>
            <a:r>
              <a:rPr lang="en-US" altLang="zh-CN" sz="12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latin typeface="华文新魏" panose="02010800040101010101" pitchFamily="2" charset="-122"/>
              </a:rPr>
              <a:t>5  </a:t>
            </a:r>
            <a:r>
              <a:rPr lang="zh-CN" altLang="en-US" dirty="0">
                <a:latin typeface="华文新魏" panose="02010800040101010101" pitchFamily="2" charset="-122"/>
              </a:rPr>
              <a:t>而不是</a:t>
            </a:r>
            <a:r>
              <a:rPr lang="en-US" altLang="zh-CN" dirty="0">
                <a:latin typeface="华文新魏" panose="02010800040101010101" pitchFamily="2" charset="-122"/>
              </a:rPr>
              <a:t>10</a:t>
            </a:r>
            <a:r>
              <a:rPr lang="en-US" altLang="zh-CN" baseline="50000" dirty="0">
                <a:latin typeface="华文新魏" panose="02010800040101010101" pitchFamily="2" charset="-122"/>
              </a:rPr>
              <a:t>-2</a:t>
            </a:r>
            <a:r>
              <a:rPr lang="en-US" altLang="zh-CN" sz="1200" dirty="0">
                <a:solidFill>
                  <a:srgbClr val="0000FF"/>
                </a:solidFill>
              </a:rPr>
              <a:t> </a:t>
            </a:r>
            <a:r>
              <a:rPr lang="zh-CN" altLang="en-US" sz="1200" dirty="0">
                <a:solidFill>
                  <a:srgbClr val="0000FF"/>
                </a:solidFill>
              </a:rPr>
              <a:t>*</a:t>
            </a:r>
            <a:r>
              <a:rPr lang="en-US" altLang="zh-CN" sz="12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latin typeface="华文新魏" panose="02010800040101010101" pitchFamily="2" charset="-122"/>
              </a:rPr>
              <a:t>5 0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进制：</a:t>
            </a:r>
            <a:r>
              <a:rPr lang="en-US" altLang="zh-CN" sz="1200" dirty="0">
                <a:solidFill>
                  <a:srgbClr val="0000FF"/>
                </a:solidFill>
              </a:rPr>
              <a:t>1≤|m|</a:t>
            </a:r>
            <a:r>
              <a:rPr lang="zh-CN" altLang="en-US" sz="1200" dirty="0">
                <a:solidFill>
                  <a:srgbClr val="0000FF"/>
                </a:solidFill>
              </a:rPr>
              <a:t>＜</a:t>
            </a:r>
            <a:r>
              <a:rPr lang="en-US" altLang="zh-CN" sz="1200" dirty="0">
                <a:solidFill>
                  <a:srgbClr val="0000FF"/>
                </a:solidFill>
              </a:rPr>
              <a:t>R</a:t>
            </a:r>
          </a:p>
          <a:p>
            <a:r>
              <a:rPr lang="en-US" altLang="zh-CN" sz="1200" dirty="0">
                <a:solidFill>
                  <a:srgbClr val="0000FF"/>
                </a:solidFill>
              </a:rPr>
              <a:t>2</a:t>
            </a:r>
            <a:r>
              <a:rPr lang="zh-CN" altLang="en-US" sz="1200" dirty="0">
                <a:solidFill>
                  <a:srgbClr val="0000FF"/>
                </a:solidFill>
              </a:rPr>
              <a:t>进制：</a:t>
            </a:r>
            <a:r>
              <a:rPr lang="en-US" altLang="zh-CN" sz="1200" dirty="0">
                <a:solidFill>
                  <a:srgbClr val="0000FF"/>
                </a:solidFill>
              </a:rPr>
              <a:t>1≤|m|</a:t>
            </a:r>
            <a:r>
              <a:rPr lang="zh-CN" altLang="en-US" sz="1200" dirty="0">
                <a:solidFill>
                  <a:srgbClr val="0000FF"/>
                </a:solidFill>
              </a:rPr>
              <a:t>＜</a:t>
            </a:r>
            <a:r>
              <a:rPr lang="en-US" altLang="zh-CN" sz="1200" dirty="0">
                <a:solidFill>
                  <a:srgbClr val="0000FF"/>
                </a:solidFill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、阶符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/>
              <a:t>表示数的大小。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阶符为正时表示把尾数扩大若干倍，阶符为负时，表示把尾数缩小。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、阶码，为定点整数，补码或移码表示。  其位数决定数值范围；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、数符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尾符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决定了浮点 数的正负。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、尾数值，为定点小数，原码或补码表示。  其位数决定数的精度；数符表示数的正负。</a:t>
            </a:r>
          </a:p>
          <a:p>
            <a:endParaRPr lang="en-US" altLang="zh-CN" dirty="0"/>
          </a:p>
          <a:p>
            <a:r>
              <a:rPr lang="zh-CN" altLang="en-US" dirty="0"/>
              <a:t>通常一般浮点数表示法现在不用，重点在</a:t>
            </a:r>
            <a:r>
              <a:rPr lang="en-US" altLang="zh-CN" dirty="0"/>
              <a:t>754</a:t>
            </a:r>
            <a:r>
              <a:rPr lang="zh-CN" altLang="en-US" dirty="0"/>
              <a:t>标准浮点数表示法。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70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四种机器码中，常用于表示阶码和尾数的有：原码、补码、移码。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阶码到底几位，尾数到底几位？如果不统一，则不同系统之间无法进行数据的共享与交换（移植性差）。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432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、由于字长限制，浮点数也存在溢出；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、正常表示数据的范围，如图中“负数”，“</a:t>
            </a:r>
            <a:r>
              <a:rPr lang="en-US" altLang="zh-CN" dirty="0"/>
              <a:t>0</a:t>
            </a:r>
            <a:r>
              <a:rPr lang="zh-CN" altLang="en-US" dirty="0"/>
              <a:t>”，“正数”</a:t>
            </a:r>
            <a:r>
              <a:rPr lang="en-US" altLang="zh-CN" dirty="0"/>
              <a:t>3</a:t>
            </a:r>
            <a:r>
              <a:rPr lang="zh-CN" altLang="en-US" dirty="0"/>
              <a:t>个区域。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、上溢：浮点数的绝对值超过示的正数最大值时发生上溢；左右两侧分别对应负上溢和正上溢；</a:t>
            </a:r>
            <a:r>
              <a:rPr lang="en-US" altLang="zh-CN" dirty="0">
                <a:latin typeface="华文新魏" panose="02010800040101010101" pitchFamily="2" charset="-122"/>
              </a:rPr>
              <a:t>E→+∞</a:t>
            </a:r>
            <a:r>
              <a:rPr lang="zh-CN" altLang="en-US" dirty="0">
                <a:latin typeface="华文新魏" panose="02010800040101010101" pitchFamily="2" charset="-122"/>
              </a:rPr>
              <a:t>时，浮点数绝对值最大。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正上溢：表示正无穷；</a:t>
            </a:r>
            <a:r>
              <a:rPr lang="en-US" altLang="zh-CN" dirty="0"/>
              <a:t>     </a:t>
            </a:r>
            <a:r>
              <a:rPr lang="zh-CN" altLang="en-US" dirty="0"/>
              <a:t>负上溢：表示负无穷；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、非零浮点数绝对值小于正数最小值时，发生下溢；数据无法精确表示，当做机器</a:t>
            </a:r>
            <a:r>
              <a:rPr lang="en-US" altLang="zh-CN" dirty="0"/>
              <a:t>0</a:t>
            </a:r>
            <a:r>
              <a:rPr lang="zh-CN" altLang="en-US" dirty="0"/>
              <a:t>处理（既然无法表示，数据又很小）。</a:t>
            </a:r>
            <a:r>
              <a:rPr lang="en-US" altLang="zh-CN" dirty="0">
                <a:latin typeface="华文新魏" panose="02010800040101010101" pitchFamily="2" charset="-122"/>
              </a:rPr>
              <a:t>E→ -∞ </a:t>
            </a:r>
            <a:r>
              <a:rPr lang="zh-CN" altLang="en-US" dirty="0">
                <a:latin typeface="华文新魏" panose="02010800040101010101" pitchFamily="2" charset="-122"/>
              </a:rPr>
              <a:t>浮点数绝对值最小。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8134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两种规格化数：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1.XXXX   </a:t>
            </a:r>
            <a:r>
              <a:rPr lang="zh-CN" altLang="en-US" dirty="0"/>
              <a:t>尾数的绝对值大于（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，小于（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0.1XXX   </a:t>
            </a:r>
            <a:r>
              <a:rPr lang="zh-CN" altLang="en-US" dirty="0"/>
              <a:t>尾数的绝对值大于（</a:t>
            </a:r>
            <a:r>
              <a:rPr lang="en-US" altLang="zh-CN" dirty="0"/>
              <a:t>0.5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，即（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、两种本质一样，且在使用时常省略掉最高位的</a:t>
            </a:r>
            <a:r>
              <a:rPr lang="en-US" altLang="zh-CN" dirty="0"/>
              <a:t>1</a:t>
            </a:r>
            <a:r>
              <a:rPr lang="zh-CN" altLang="en-US" dirty="0"/>
              <a:t>，这样可以节约一位用于提高精度，数据运算时再恢复最高位的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规格化的方法：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、左规：（非规格化的）尾数左移，阶码同步减小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、右规：（非规格化的）尾数右移，阶码同步加大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45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</a:t>
            </a:r>
            <a:r>
              <a:rPr lang="en-US" altLang="zh-CN" baseline="-25000" dirty="0"/>
              <a:t>10</a:t>
            </a:r>
            <a:r>
              <a:rPr lang="en-US" altLang="zh-CN" baseline="30000" dirty="0"/>
              <a:t>2 </a:t>
            </a:r>
            <a:r>
              <a:rPr lang="en-US" altLang="zh-CN" dirty="0"/>
              <a:t>+10 =C(10,2) +10= 10*9/2+10=55</a:t>
            </a:r>
            <a:endParaRPr lang="zh-CN" altLang="en-US" dirty="0"/>
          </a:p>
          <a:p>
            <a:r>
              <a:rPr lang="en-US" altLang="zh-CN" dirty="0"/>
              <a:t>C</a:t>
            </a:r>
            <a:r>
              <a:rPr lang="en-US" altLang="zh-CN" baseline="-25000" dirty="0"/>
              <a:t>10</a:t>
            </a:r>
            <a:r>
              <a:rPr lang="en-US" altLang="zh-CN" baseline="30000" dirty="0"/>
              <a:t>2</a:t>
            </a:r>
            <a:r>
              <a:rPr lang="zh-CN" altLang="en-US" baseline="0" dirty="0"/>
              <a:t>：</a:t>
            </a:r>
            <a:r>
              <a:rPr lang="zh-CN" altLang="en-US" dirty="0"/>
              <a:t>从</a:t>
            </a:r>
            <a:r>
              <a:rPr lang="en-US" altLang="zh-CN" dirty="0"/>
              <a:t>10</a:t>
            </a:r>
            <a:r>
              <a:rPr lang="zh-CN" altLang="en-US" dirty="0"/>
              <a:t>个数中取任意两个数，一共有</a:t>
            </a:r>
            <a:r>
              <a:rPr lang="en-US" altLang="zh-CN" dirty="0"/>
              <a:t>45</a:t>
            </a:r>
            <a:r>
              <a:rPr lang="zh-CN" altLang="en-US" dirty="0"/>
              <a:t>种组合。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个数符中任意取</a:t>
            </a:r>
            <a:r>
              <a:rPr lang="en-US" altLang="zh-CN" dirty="0"/>
              <a:t>1</a:t>
            </a:r>
            <a:r>
              <a:rPr lang="zh-CN" altLang="en-US" dirty="0"/>
              <a:t>个数的组合是</a:t>
            </a:r>
            <a:r>
              <a:rPr lang="en-US" altLang="zh-CN" dirty="0"/>
              <a:t>10</a:t>
            </a:r>
            <a:r>
              <a:rPr lang="zh-CN" altLang="en-US" dirty="0"/>
              <a:t>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664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两种规格化数：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1.XXXX   </a:t>
            </a:r>
            <a:r>
              <a:rPr lang="zh-CN" altLang="en-US" dirty="0"/>
              <a:t>尾数的绝对值大于（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，小于（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0.1XXX   </a:t>
            </a:r>
            <a:r>
              <a:rPr lang="zh-CN" altLang="en-US" dirty="0"/>
              <a:t>尾数的绝对值大于（</a:t>
            </a:r>
            <a:r>
              <a:rPr lang="en-US" altLang="zh-CN" dirty="0"/>
              <a:t>0.5</a:t>
            </a:r>
            <a:r>
              <a:rPr lang="zh-CN" altLang="en-US" dirty="0"/>
              <a:t>）</a:t>
            </a:r>
            <a:r>
              <a:rPr lang="en-US" altLang="zh-CN" baseline="-25000" dirty="0"/>
              <a:t>10</a:t>
            </a:r>
            <a:r>
              <a:rPr lang="zh-CN" altLang="en-US" dirty="0"/>
              <a:t>，即（</a:t>
            </a:r>
            <a:r>
              <a:rPr lang="en-US" altLang="zh-CN" dirty="0"/>
              <a:t>0.1</a:t>
            </a:r>
            <a:r>
              <a:rPr lang="zh-CN" altLang="en-US" dirty="0"/>
              <a:t>）</a:t>
            </a:r>
            <a:r>
              <a:rPr lang="en-US" altLang="zh-CN" baseline="-25000" dirty="0"/>
              <a:t>2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、两种本质一样，且在使用时常省略掉最高位的</a:t>
            </a:r>
            <a:r>
              <a:rPr lang="en-US" altLang="zh-CN" dirty="0"/>
              <a:t>1</a:t>
            </a:r>
            <a:r>
              <a:rPr lang="zh-CN" altLang="en-US" dirty="0"/>
              <a:t>，这样可以节约一位用于提高精度，数据运算时再恢复最高位的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规格化的方法：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、左规：（非规格化的）尾数左移，阶码同步减小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、右规：（非规格化的）尾数右移，阶码同步加大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235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阶码到底几位，尾数到底几位？如果不统一，则不同系统之间无法进行数据的共享与交换（移植性差）。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5263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zh-CN" sz="1200" b="0" dirty="0">
                <a:latin typeface="宋体" panose="02010600030101010101" pitchFamily="2" charset="-122"/>
              </a:rPr>
              <a:t>S</a:t>
            </a:r>
            <a:r>
              <a:rPr lang="zh-CN" altLang="en-US" sz="1200" b="0" dirty="0">
                <a:latin typeface="宋体" panose="02010600030101010101" pitchFamily="2" charset="-122"/>
              </a:rPr>
              <a:t>：浮点数的符号位，</a:t>
            </a:r>
            <a:r>
              <a:rPr lang="en-US" altLang="zh-CN" sz="1200" b="0" dirty="0">
                <a:latin typeface="宋体" panose="02010600030101010101" pitchFamily="2" charset="-122"/>
              </a:rPr>
              <a:t>0</a:t>
            </a:r>
            <a:r>
              <a:rPr lang="zh-CN" altLang="en-US" sz="1200" b="0" dirty="0">
                <a:latin typeface="宋体" panose="02010600030101010101" pitchFamily="2" charset="-122"/>
              </a:rPr>
              <a:t>表示正数，</a:t>
            </a:r>
            <a:r>
              <a:rPr lang="en-US" altLang="zh-CN" sz="1200" b="0" dirty="0">
                <a:latin typeface="宋体" panose="02010600030101010101" pitchFamily="2" charset="-122"/>
              </a:rPr>
              <a:t>1</a:t>
            </a:r>
            <a:r>
              <a:rPr lang="zh-CN" altLang="en-US" sz="1200" b="0" dirty="0">
                <a:latin typeface="宋体" panose="02010600030101010101" pitchFamily="2" charset="-122"/>
              </a:rPr>
              <a:t>表示负数。</a:t>
            </a:r>
            <a:endParaRPr lang="en-US" altLang="zh-CN" sz="1200" b="0" dirty="0">
              <a:latin typeface="宋体" panose="02010600030101010101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1" dirty="0">
                <a:latin typeface="宋体" panose="02010600030101010101" pitchFamily="2" charset="-122"/>
              </a:rPr>
              <a:t>Ｅ：</a:t>
            </a:r>
            <a:r>
              <a:rPr lang="zh-CN" altLang="en-US" sz="1200" b="0" dirty="0">
                <a:latin typeface="宋体" panose="02010600030101010101" pitchFamily="2" charset="-122"/>
              </a:rPr>
              <a:t>阶码，</a:t>
            </a:r>
            <a:r>
              <a:rPr lang="en-US" altLang="zh-CN" sz="1200" b="0" dirty="0">
                <a:latin typeface="宋体" panose="02010600030101010101" pitchFamily="2" charset="-122"/>
              </a:rPr>
              <a:t>8/11</a:t>
            </a:r>
            <a:r>
              <a:rPr lang="zh-CN" altLang="en-US" sz="1200" b="0" dirty="0">
                <a:latin typeface="宋体" panose="02010600030101010101" pitchFamily="2" charset="-122"/>
              </a:rPr>
              <a:t>位，阶符采用隐含方式，即采用</a:t>
            </a:r>
            <a:r>
              <a:rPr lang="zh-CN" altLang="en-US" sz="1200" b="0" dirty="0">
                <a:solidFill>
                  <a:schemeClr val="folHlink"/>
                </a:solidFill>
                <a:latin typeface="宋体" panose="02010600030101010101" pitchFamily="2" charset="-122"/>
              </a:rPr>
              <a:t>移码</a:t>
            </a:r>
            <a:r>
              <a:rPr lang="zh-CN" altLang="en-US" sz="1200" b="0" dirty="0">
                <a:latin typeface="宋体" panose="02010600030101010101" pitchFamily="2" charset="-122"/>
              </a:rPr>
              <a:t>方式。快速计算</a:t>
            </a:r>
            <a:r>
              <a:rPr lang="zh-CN" altLang="en-US" dirty="0"/>
              <a:t>一个数的移码与其</a:t>
            </a:r>
            <a:r>
              <a:rPr lang="zh-CN" altLang="en-US" b="1" dirty="0"/>
              <a:t>补码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33799"/>
                </a:solidFill>
              </a:rPr>
              <a:t>符号位相反</a:t>
            </a:r>
            <a:r>
              <a:rPr lang="zh-CN" altLang="en-US" dirty="0"/>
              <a:t>，其余位一样。</a:t>
            </a:r>
            <a:r>
              <a:rPr lang="zh-CN" altLang="en-US" sz="1200" dirty="0"/>
              <a:t>偏移量</a:t>
            </a:r>
            <a:r>
              <a:rPr lang="en-US" altLang="zh-CN" sz="1200" dirty="0"/>
              <a:t>127/1023</a:t>
            </a:r>
            <a:endParaRPr lang="en-US" altLang="zh-CN" sz="1200" b="0" dirty="0">
              <a:latin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1" dirty="0">
                <a:latin typeface="宋体" panose="02010600030101010101" pitchFamily="2" charset="-122"/>
              </a:rPr>
              <a:t>Ｍ：</a:t>
            </a:r>
            <a:r>
              <a:rPr lang="zh-CN" altLang="en-US" sz="1200" b="0" dirty="0">
                <a:latin typeface="宋体" panose="02010600030101010101" pitchFamily="2" charset="-122"/>
              </a:rPr>
              <a:t>尾数，</a:t>
            </a:r>
            <a:r>
              <a:rPr lang="en-US" altLang="zh-CN" sz="1200" b="0" dirty="0">
                <a:latin typeface="宋体" panose="02010600030101010101" pitchFamily="2" charset="-122"/>
              </a:rPr>
              <a:t>23/52</a:t>
            </a:r>
            <a:r>
              <a:rPr lang="zh-CN" altLang="en-US" sz="1200" b="0" dirty="0">
                <a:latin typeface="宋体" panose="02010600030101010101" pitchFamily="2" charset="-122"/>
              </a:rPr>
              <a:t>位，用纯小数表示，采用原码方式。</a:t>
            </a:r>
            <a:endParaRPr lang="en-US" altLang="zh-CN" sz="1200" b="0" dirty="0">
              <a:latin typeface="宋体" panose="02010600030101010101" pitchFamily="2" charset="-122"/>
            </a:endParaRPr>
          </a:p>
          <a:p>
            <a:r>
              <a:rPr lang="zh-CN" altLang="en-US" dirty="0"/>
              <a:t>方便直接截取两个浮点数</a:t>
            </a:r>
            <a:r>
              <a:rPr lang="en-US" altLang="zh-CN" dirty="0"/>
              <a:t>E</a:t>
            </a:r>
            <a:r>
              <a:rPr lang="zh-CN" altLang="en-US" dirty="0"/>
              <a:t>的</a:t>
            </a:r>
            <a:r>
              <a:rPr lang="en-US" altLang="zh-CN" dirty="0"/>
              <a:t>8</a:t>
            </a:r>
            <a:r>
              <a:rPr lang="zh-CN" altLang="en-US" dirty="0"/>
              <a:t>位编码进行比较大小，从而直接确定浮点数的大小关系。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6838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</a:t>
            </a:r>
            <a:r>
              <a:rPr lang="en-US" altLang="zh-CN" dirty="0"/>
              <a:t>3</a:t>
            </a:r>
            <a:r>
              <a:rPr lang="zh-CN" altLang="en-US" dirty="0"/>
              <a:t>条全是规定</a:t>
            </a:r>
            <a:endParaRPr lang="en-US" altLang="zh-CN" dirty="0"/>
          </a:p>
          <a:p>
            <a:r>
              <a:rPr lang="en-US" altLang="zh-CN" dirty="0"/>
              <a:t>E=e+127</a:t>
            </a:r>
            <a:r>
              <a:rPr lang="zh-CN" altLang="en-US" dirty="0"/>
              <a:t>使，</a:t>
            </a:r>
            <a:r>
              <a:rPr lang="en-US" altLang="zh-CN" dirty="0"/>
              <a:t>E</a:t>
            </a:r>
            <a:r>
              <a:rPr lang="zh-CN" altLang="en-US" dirty="0"/>
              <a:t>变为非负整数</a:t>
            </a:r>
            <a:r>
              <a:rPr lang="en-US" altLang="zh-CN" dirty="0"/>
              <a:t>,</a:t>
            </a:r>
            <a:r>
              <a:rPr lang="zh-CN" altLang="en-US" dirty="0"/>
              <a:t>便于浮点数的比较和排序。快速计算移码：一个数的移码与其补码的符号位相反，其余位一样。</a:t>
            </a:r>
            <a:endParaRPr lang="en-US" altLang="zh-CN" dirty="0"/>
          </a:p>
          <a:p>
            <a:r>
              <a:rPr lang="zh-CN" altLang="en-US" dirty="0"/>
              <a:t>另外：</a:t>
            </a:r>
            <a:r>
              <a:rPr lang="en-US" altLang="zh-CN" dirty="0"/>
              <a:t>E</a:t>
            </a:r>
            <a:r>
              <a:rPr lang="zh-CN" altLang="en-US" dirty="0"/>
              <a:t>全</a:t>
            </a:r>
            <a:r>
              <a:rPr lang="en-US" altLang="zh-CN" dirty="0"/>
              <a:t>0</a:t>
            </a:r>
            <a:r>
              <a:rPr lang="zh-CN" altLang="en-US" dirty="0"/>
              <a:t>且</a:t>
            </a:r>
            <a:r>
              <a:rPr lang="en-US" altLang="zh-CN" dirty="0"/>
              <a:t>M</a:t>
            </a:r>
            <a:r>
              <a:rPr lang="zh-CN" altLang="en-US" dirty="0"/>
              <a:t>全</a:t>
            </a:r>
            <a:r>
              <a:rPr lang="en-US" altLang="zh-CN" dirty="0"/>
              <a:t>0</a:t>
            </a:r>
            <a:r>
              <a:rPr lang="zh-CN" altLang="en-US" dirty="0"/>
              <a:t>表示浮点数</a:t>
            </a:r>
            <a:r>
              <a:rPr lang="en-US" altLang="zh-CN" dirty="0"/>
              <a:t>0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666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、非数，无效，表示</a:t>
            </a:r>
            <a:r>
              <a:rPr lang="en-US" altLang="zh-CN" dirty="0"/>
              <a:t>0/0</a:t>
            </a:r>
            <a:r>
              <a:rPr lang="zh-CN" altLang="en-US" dirty="0"/>
              <a:t>，</a:t>
            </a:r>
            <a:r>
              <a:rPr lang="en-US" altLang="zh-CN" sz="1200" dirty="0"/>
              <a:t>∞/∞</a:t>
            </a:r>
            <a:r>
              <a:rPr lang="zh-CN" altLang="en-US" sz="1200" dirty="0"/>
              <a:t>，等情况，</a:t>
            </a:r>
            <a:r>
              <a:rPr lang="zh-CN" altLang="en-US" dirty="0"/>
              <a:t>可能异常。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、正无穷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、负无穷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、规格化浮点数     表示的是如何还原成对应的十进制数。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、非规格化浮点数   需要规格化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、两个机器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465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转换为真值时：</a:t>
            </a:r>
            <a:r>
              <a:rPr lang="en-US" altLang="zh-CN" dirty="0"/>
              <a:t>1+M</a:t>
            </a:r>
            <a:r>
              <a:rPr lang="en-US" altLang="zh-CN" baseline="0" dirty="0"/>
              <a:t>   </a:t>
            </a:r>
            <a:r>
              <a:rPr lang="zh-CN" altLang="en-US" baseline="0" dirty="0"/>
              <a:t>求得尾数</a:t>
            </a:r>
            <a:endParaRPr lang="en-US" altLang="zh-CN" baseline="0" dirty="0"/>
          </a:p>
          <a:p>
            <a:r>
              <a:rPr lang="en-US" altLang="zh-CN" baseline="0" dirty="0"/>
              <a:t>E</a:t>
            </a:r>
            <a:r>
              <a:rPr lang="zh-CN" altLang="en-US" baseline="0" dirty="0"/>
              <a:t>是二进制真值计算时的指数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200" baseline="30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01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小数部分乘</a:t>
            </a:r>
            <a:r>
              <a:rPr lang="en-US" altLang="zh-CN" dirty="0"/>
              <a:t>2</a:t>
            </a:r>
            <a:r>
              <a:rPr lang="zh-CN" altLang="en-US" dirty="0"/>
              <a:t>取整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6155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、阶码偏移在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754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标准中只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偏移</a:t>
            </a:r>
            <a:r>
              <a:rPr lang="en-US" altLang="zh-CN" sz="14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400" baseline="300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en-US" altLang="zh-CN" sz="14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 所以是加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127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！！！移码定义本身是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en-US" altLang="zh-CN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aseline="30000" dirty="0">
                <a:solidFill>
                  <a:srgbClr val="FFBF0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、尾数要转换为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的形式，所以要移动小数点到最高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的后面。前面的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并不包含在尾数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F</a:t>
            </a:r>
            <a:r>
              <a:rPr lang="zh-CN" altLang="en-US" sz="1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真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=(-1)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×(1+M)×2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E-127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62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BCD</a:t>
            </a:r>
            <a:r>
              <a:rPr lang="zh-CN" altLang="en-US" dirty="0"/>
              <a:t>码的校正问题自学百度百科。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5931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修正原因：机器按二进制相加，所以 </a:t>
            </a:r>
            <a:r>
              <a:rPr lang="en-US" altLang="zh-CN" dirty="0"/>
              <a:t>4 </a:t>
            </a:r>
            <a:r>
              <a:rPr lang="zh-CN" altLang="en-US" dirty="0"/>
              <a:t>位二进制数相加时，是按“逢十六进一”的原则进行运算的，而实质上是 </a:t>
            </a:r>
            <a:r>
              <a:rPr lang="en-US" altLang="zh-CN" dirty="0"/>
              <a:t>2 </a:t>
            </a:r>
            <a:r>
              <a:rPr lang="zh-CN" altLang="en-US" dirty="0"/>
              <a:t>个十进制数相加，应该按“逢十进一”的原则相加，</a:t>
            </a:r>
            <a:r>
              <a:rPr lang="en-US" altLang="zh-CN" dirty="0"/>
              <a:t>16 </a:t>
            </a:r>
            <a:r>
              <a:rPr lang="zh-CN" altLang="en-US" dirty="0"/>
              <a:t>与</a:t>
            </a:r>
            <a:r>
              <a:rPr lang="en-US" altLang="zh-CN" dirty="0"/>
              <a:t>10</a:t>
            </a:r>
            <a:r>
              <a:rPr lang="zh-CN" altLang="en-US" dirty="0"/>
              <a:t>相差 </a:t>
            </a:r>
            <a:r>
              <a:rPr lang="en-US" altLang="zh-CN" dirty="0"/>
              <a:t>6</a:t>
            </a:r>
            <a:r>
              <a:rPr lang="zh-CN" altLang="en-US" dirty="0"/>
              <a:t>，所以当和超过 </a:t>
            </a:r>
            <a:r>
              <a:rPr lang="en-US" altLang="zh-CN" dirty="0"/>
              <a:t>9</a:t>
            </a:r>
            <a:r>
              <a:rPr lang="zh-CN" altLang="en-US" dirty="0"/>
              <a:t>或有进位时，都要加 </a:t>
            </a:r>
            <a:r>
              <a:rPr lang="en-US" altLang="zh-CN" dirty="0"/>
              <a:t>6 </a:t>
            </a:r>
            <a:r>
              <a:rPr lang="zh-CN" altLang="en-US" dirty="0"/>
              <a:t>进行修正。</a:t>
            </a:r>
            <a:endParaRPr lang="en-US" altLang="zh-CN" dirty="0"/>
          </a:p>
          <a:p>
            <a:r>
              <a:rPr lang="zh-CN" altLang="en-US" dirty="0"/>
              <a:t>加</a:t>
            </a:r>
            <a:r>
              <a:rPr lang="en-US" altLang="zh-CN" dirty="0"/>
              <a:t>6</a:t>
            </a:r>
            <a:r>
              <a:rPr lang="zh-CN" altLang="en-US" dirty="0"/>
              <a:t>修正。</a:t>
            </a:r>
            <a:r>
              <a:rPr lang="en-US" altLang="zh-CN" dirty="0"/>
              <a:t>1111+0110=1 0101 </a:t>
            </a:r>
            <a:r>
              <a:rPr lang="zh-CN" altLang="en-US" dirty="0"/>
              <a:t>即</a:t>
            </a:r>
            <a:r>
              <a:rPr lang="en-US" altLang="zh-CN" dirty="0"/>
              <a:t>0001 0101 </a:t>
            </a:r>
            <a:r>
              <a:rPr lang="zh-CN" altLang="en-US" dirty="0"/>
              <a:t>：</a:t>
            </a:r>
            <a:r>
              <a:rPr lang="en-US" altLang="zh-CN" dirty="0"/>
              <a:t>15 </a:t>
            </a:r>
            <a:r>
              <a:rPr lang="zh-CN" altLang="en-US" dirty="0"/>
              <a:t>正确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87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整数：除二取余，倒排；</a:t>
            </a:r>
            <a:endParaRPr lang="en-US" altLang="zh-CN" dirty="0"/>
          </a:p>
          <a:p>
            <a:r>
              <a:rPr lang="zh-CN" altLang="en-US" dirty="0"/>
              <a:t>小数：乘二取整，正排。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710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在浮点数总的位数不变的情况下，阶码位数越多，尾数位数越少；即表示的范围越大，精度越低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9518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32</a:t>
            </a:r>
            <a:r>
              <a:rPr lang="zh-CN" altLang="en-US" dirty="0"/>
              <a:t>位浮点数，</a:t>
            </a:r>
            <a:r>
              <a:rPr lang="en-US" altLang="zh-CN" dirty="0"/>
              <a:t>1</a:t>
            </a:r>
            <a:r>
              <a:rPr lang="zh-CN" altLang="en-US" dirty="0"/>
              <a:t>位符号位，</a:t>
            </a:r>
            <a:r>
              <a:rPr lang="en-US" altLang="zh-CN" dirty="0"/>
              <a:t>8</a:t>
            </a:r>
            <a:r>
              <a:rPr lang="zh-CN" altLang="en-US" dirty="0"/>
              <a:t>位阶码；写成二进制为</a:t>
            </a:r>
            <a:r>
              <a:rPr lang="en-US" altLang="zh-CN" dirty="0"/>
              <a:t>0100 0001 1010 0100 1100 0000 0000 0000</a:t>
            </a:r>
            <a:r>
              <a:rPr lang="zh-CN" altLang="en-US" dirty="0"/>
              <a:t>，故阶码是</a:t>
            </a:r>
            <a:r>
              <a:rPr lang="en-US" altLang="zh-CN" dirty="0"/>
              <a:t>1000 0011 – 0111 111 =4</a:t>
            </a:r>
            <a:r>
              <a:rPr lang="zh-CN" altLang="en-US" dirty="0"/>
              <a:t>； </a:t>
            </a:r>
            <a:r>
              <a:rPr lang="en-US" altLang="zh-CN" dirty="0"/>
              <a:t>S=0</a:t>
            </a:r>
            <a:r>
              <a:rPr lang="zh-CN" altLang="en-US" dirty="0"/>
              <a:t>。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F</a:t>
            </a:r>
            <a:r>
              <a:rPr lang="zh-CN" altLang="en-US" sz="1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真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=(-1)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S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×(1+M)×2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itchFamily="2" charset="-122"/>
              </a:rPr>
              <a:t>E-127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/>
              <a:t>尾数：</a:t>
            </a:r>
            <a:r>
              <a:rPr lang="en-US" altLang="zh-CN" dirty="0"/>
              <a:t>1+010 0100 1100 0000 0000 0000=1+0.25+1/32+1/256+1/512=1.287</a:t>
            </a:r>
          </a:p>
          <a:p>
            <a:r>
              <a:rPr lang="en-US" altLang="zh-CN" dirty="0"/>
              <a:t>f=1.287*2</a:t>
            </a:r>
            <a:r>
              <a:rPr lang="en-US" altLang="zh-CN" baseline="30000" dirty="0"/>
              <a:t>4</a:t>
            </a:r>
            <a:r>
              <a:rPr lang="en-US" altLang="zh-CN" baseline="0" dirty="0"/>
              <a:t>=20.59375</a:t>
            </a:r>
            <a:endParaRPr lang="zh-CN" alt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650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</a:t>
            </a:r>
            <a:r>
              <a:rPr lang="zh-CN" altLang="en-US" sz="1200" baseline="-25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真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=(-1)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S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×(1+M)×2</a:t>
            </a:r>
            <a:r>
              <a:rPr lang="en-US" altLang="zh-CN" sz="1200" baseline="30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E-127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0100 0001 0011 0110 0000 0000 0000 0000
S=0 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阶码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E:100 0001 0=128+2=130  e=E-127=3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尾数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:011 0110 0000 0000 0000 0000=1+(1 /4+1/8+1/32+1/64)=1.422
F=1.422*8=11.375</a:t>
            </a:r>
            <a:endParaRPr lang="zh-CN" altLang="en-US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0480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位编码无法表示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129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种状态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.0-128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真值表示数值的位只有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符号占据一位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不可能表示出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129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个状态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因此不能表示这个值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编码个数没有那么多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。而其他值都可以由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位二进制编码表示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仅仅是指定编码规则的问题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编码数量肯定够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42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2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-17/128=-(16+1)/128=-( 1/8 + 1/128 )=-0.0010001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79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89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华文新魏" panose="02010800040101010101" pitchFamily="2" charset="-122"/>
              </a:rPr>
              <a:t>为了与十进制前缀相区别，取十进制前缀单词</a:t>
            </a:r>
            <a:r>
              <a:rPr lang="zh-CN" altLang="en-US" sz="1200" b="1" dirty="0">
                <a:latin typeface="华文新魏" panose="02010800040101010101" pitchFamily="2" charset="-122"/>
              </a:rPr>
              <a:t>前两个字母</a:t>
            </a:r>
            <a:r>
              <a:rPr lang="zh-CN" altLang="en-US" sz="1200" dirty="0">
                <a:latin typeface="华文新魏" panose="02010800040101010101" pitchFamily="2" charset="-122"/>
              </a:rPr>
              <a:t>，再其后加后缀</a:t>
            </a:r>
            <a:r>
              <a:rPr lang="zh-CN" altLang="en-US" sz="1200" b="1" dirty="0">
                <a:latin typeface="华文新魏" panose="02010800040101010101" pitchFamily="2" charset="-122"/>
              </a:rPr>
              <a:t>“</a:t>
            </a:r>
            <a:r>
              <a:rPr lang="en-US" altLang="zh-CN" sz="1200" b="1" dirty="0">
                <a:latin typeface="华文新魏" panose="02010800040101010101" pitchFamily="2" charset="-122"/>
              </a:rPr>
              <a:t>bi</a:t>
            </a:r>
            <a:r>
              <a:rPr lang="zh-CN" altLang="en-US" sz="1200" b="1" dirty="0">
                <a:latin typeface="华文新魏" panose="02010800040101010101" pitchFamily="2" charset="-122"/>
              </a:rPr>
              <a:t>”</a:t>
            </a:r>
            <a:r>
              <a:rPr lang="zh-CN" altLang="en-US" sz="1200" dirty="0">
                <a:latin typeface="华文新魏" panose="02010800040101010101" pitchFamily="2" charset="-122"/>
              </a:rPr>
              <a:t>构成二进制容量专用单词前缀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 (International System of Units )</a:t>
            </a:r>
            <a:r>
              <a:rPr lang="zh-CN" altLang="en-US" dirty="0"/>
              <a:t>源自公制或米制，旧称“万国公制”，是现时世界上最普遍采用的标准度量衡单位系统，采用</a:t>
            </a:r>
            <a:r>
              <a:rPr lang="zh-CN" altLang="en-US" b="1" dirty="0"/>
              <a:t>十进制进位</a:t>
            </a:r>
            <a:r>
              <a:rPr lang="zh-CN" altLang="en-US" dirty="0"/>
              <a:t>系统。仅指</a:t>
            </a:r>
            <a:r>
              <a:rPr lang="en-US" altLang="zh-CN" dirty="0"/>
              <a:t>10</a:t>
            </a:r>
            <a:r>
              <a:rPr lang="zh-CN" altLang="en-US" dirty="0"/>
              <a:t>进制。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742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5A2486-ED0A-4089-AF06-9B1407663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97094" y="6680694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2021/3/25 Thursday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2021/3/25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2021/3/25 Thursday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27.tm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7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27.tmp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notesSlide" Target="../notesSlides/notesSlide6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image" Target="../media/image27.tm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" Type="http://schemas.openxmlformats.org/officeDocument/2006/relationships/tags" Target="../tags/tag118.xml"/><Relationship Id="rId21" Type="http://schemas.openxmlformats.org/officeDocument/2006/relationships/tags" Target="../tags/tag136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notesSlide" Target="../notesSlides/notesSlide61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image" Target="../media/image27.tm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26" Type="http://schemas.openxmlformats.org/officeDocument/2006/relationships/tags" Target="../tags/tag168.xml"/><Relationship Id="rId3" Type="http://schemas.openxmlformats.org/officeDocument/2006/relationships/tags" Target="../tags/tag145.xml"/><Relationship Id="rId21" Type="http://schemas.openxmlformats.org/officeDocument/2006/relationships/tags" Target="../tags/tag163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5" Type="http://schemas.openxmlformats.org/officeDocument/2006/relationships/tags" Target="../tags/tag167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tags" Target="../tags/tag16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24" Type="http://schemas.openxmlformats.org/officeDocument/2006/relationships/tags" Target="../tags/tag166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23" Type="http://schemas.openxmlformats.org/officeDocument/2006/relationships/tags" Target="../tags/tag165.xml"/><Relationship Id="rId28" Type="http://schemas.openxmlformats.org/officeDocument/2006/relationships/tags" Target="../tags/tag170.xml"/><Relationship Id="rId10" Type="http://schemas.openxmlformats.org/officeDocument/2006/relationships/tags" Target="../tags/tag152.xml"/><Relationship Id="rId19" Type="http://schemas.openxmlformats.org/officeDocument/2006/relationships/tags" Target="../tags/tag161.xml"/><Relationship Id="rId31" Type="http://schemas.openxmlformats.org/officeDocument/2006/relationships/image" Target="../media/image27.tmp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Relationship Id="rId22" Type="http://schemas.openxmlformats.org/officeDocument/2006/relationships/tags" Target="../tags/tag164.xml"/><Relationship Id="rId27" Type="http://schemas.openxmlformats.org/officeDocument/2006/relationships/tags" Target="../tags/tag169.xml"/><Relationship Id="rId30" Type="http://schemas.openxmlformats.org/officeDocument/2006/relationships/notesSlide" Target="../notesSlides/notesSlide6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tags" Target="../tags/tag183.xml"/><Relationship Id="rId18" Type="http://schemas.openxmlformats.org/officeDocument/2006/relationships/tags" Target="../tags/tag188.xml"/><Relationship Id="rId26" Type="http://schemas.openxmlformats.org/officeDocument/2006/relationships/tags" Target="../tags/tag196.xml"/><Relationship Id="rId3" Type="http://schemas.openxmlformats.org/officeDocument/2006/relationships/tags" Target="../tags/tag173.xml"/><Relationship Id="rId21" Type="http://schemas.openxmlformats.org/officeDocument/2006/relationships/tags" Target="../tags/tag191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17" Type="http://schemas.openxmlformats.org/officeDocument/2006/relationships/tags" Target="../tags/tag187.xml"/><Relationship Id="rId25" Type="http://schemas.openxmlformats.org/officeDocument/2006/relationships/tags" Target="../tags/tag195.xml"/><Relationship Id="rId2" Type="http://schemas.openxmlformats.org/officeDocument/2006/relationships/tags" Target="../tags/tag172.xml"/><Relationship Id="rId16" Type="http://schemas.openxmlformats.org/officeDocument/2006/relationships/tags" Target="../tags/tag186.xml"/><Relationship Id="rId20" Type="http://schemas.openxmlformats.org/officeDocument/2006/relationships/tags" Target="../tags/tag19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tags" Target="../tags/tag194.xml"/><Relationship Id="rId5" Type="http://schemas.openxmlformats.org/officeDocument/2006/relationships/tags" Target="../tags/tag175.xml"/><Relationship Id="rId15" Type="http://schemas.openxmlformats.org/officeDocument/2006/relationships/tags" Target="../tags/tag185.xml"/><Relationship Id="rId23" Type="http://schemas.openxmlformats.org/officeDocument/2006/relationships/tags" Target="../tags/tag193.xml"/><Relationship Id="rId28" Type="http://schemas.openxmlformats.org/officeDocument/2006/relationships/tags" Target="../tags/tag198.xml"/><Relationship Id="rId10" Type="http://schemas.openxmlformats.org/officeDocument/2006/relationships/tags" Target="../tags/tag180.xml"/><Relationship Id="rId19" Type="http://schemas.openxmlformats.org/officeDocument/2006/relationships/tags" Target="../tags/tag189.xml"/><Relationship Id="rId31" Type="http://schemas.openxmlformats.org/officeDocument/2006/relationships/image" Target="../media/image27.tmp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tags" Target="../tags/tag184.xml"/><Relationship Id="rId22" Type="http://schemas.openxmlformats.org/officeDocument/2006/relationships/tags" Target="../tags/tag192.xml"/><Relationship Id="rId27" Type="http://schemas.openxmlformats.org/officeDocument/2006/relationships/tags" Target="../tags/tag197.xml"/><Relationship Id="rId30" Type="http://schemas.openxmlformats.org/officeDocument/2006/relationships/notesSlide" Target="../notesSlides/notesSlide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course163.org/course/HUST-1205809816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7" y="3988879"/>
            <a:ext cx="7139015" cy="1516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4279C-0D2B-4AB7-B13F-0F158361FBFB}"/>
              </a:ext>
            </a:extLst>
          </p:cNvPr>
          <p:cNvSpPr txBox="1"/>
          <p:nvPr/>
        </p:nvSpPr>
        <p:spPr>
          <a:xfrm>
            <a:off x="310896" y="34747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原版权：谭志虎、秦磊华等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BF103-9CA6-47D8-8E41-7A0D56D0D659}"/>
              </a:ext>
            </a:extLst>
          </p:cNvPr>
          <p:cNvSpPr txBox="1"/>
          <p:nvPr/>
        </p:nvSpPr>
        <p:spPr>
          <a:xfrm>
            <a:off x="310896" y="987331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华中科技大学 计算机科学与技术学院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B1453-F1E0-47E2-A08D-13839C90BE91}"/>
              </a:ext>
            </a:extLst>
          </p:cNvPr>
          <p:cNvSpPr txBox="1"/>
          <p:nvPr/>
        </p:nvSpPr>
        <p:spPr>
          <a:xfrm>
            <a:off x="310896" y="54139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授课：刘双虎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F111EE-AF1F-4A3D-8A66-F026F7BB46DE}"/>
              </a:ext>
            </a:extLst>
          </p:cNvPr>
          <p:cNvSpPr txBox="1"/>
          <p:nvPr/>
        </p:nvSpPr>
        <p:spPr>
          <a:xfrm>
            <a:off x="310896" y="6053769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成都信息工程大学 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181375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</a:t>
            </a:r>
            <a:r>
              <a:rPr lang="zh-CN" altLang="zh-CN" dirty="0"/>
              <a:t>进制编码特点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十进制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0123456789</a:t>
            </a:r>
            <a:r>
              <a:rPr lang="zh-CN" altLang="en-US" dirty="0"/>
              <a:t>共</a:t>
            </a:r>
            <a:r>
              <a:rPr lang="en-US" altLang="zh-CN" dirty="0"/>
              <a:t>10</a:t>
            </a:r>
            <a:r>
              <a:rPr lang="zh-CN" altLang="en-US" dirty="0"/>
              <a:t>种状态，状态过多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运算组合状态过多</a:t>
            </a:r>
            <a:endParaRPr lang="zh-CN" altLang="en-US" sz="650" dirty="0"/>
          </a:p>
          <a:p>
            <a:pPr lvl="2">
              <a:lnSpc>
                <a:spcPct val="130000"/>
              </a:lnSpc>
            </a:pPr>
            <a:r>
              <a:rPr lang="en-US" altLang="zh-CN" dirty="0"/>
              <a:t>10</a:t>
            </a:r>
            <a:r>
              <a:rPr lang="zh-CN" altLang="en-US" dirty="0"/>
              <a:t>进制加法组合数</a:t>
            </a:r>
            <a:r>
              <a:rPr lang="en-US" altLang="zh-CN" dirty="0"/>
              <a:t>=C</a:t>
            </a:r>
            <a:r>
              <a:rPr lang="en-US" altLang="zh-CN" baseline="-25000" dirty="0"/>
              <a:t>10</a:t>
            </a:r>
            <a:r>
              <a:rPr lang="en-US" altLang="zh-CN" baseline="30000" dirty="0"/>
              <a:t>2 </a:t>
            </a:r>
            <a:r>
              <a:rPr lang="en-US" altLang="zh-CN" dirty="0"/>
              <a:t>+10 = </a:t>
            </a:r>
            <a:r>
              <a:rPr lang="en-US" altLang="zh-CN" dirty="0">
                <a:solidFill>
                  <a:srgbClr val="0000FF"/>
                </a:solidFill>
              </a:rPr>
              <a:t>55      </a:t>
            </a:r>
            <a:r>
              <a:rPr lang="en-US" altLang="zh-CN" dirty="0"/>
              <a:t>8</a:t>
            </a:r>
            <a:r>
              <a:rPr lang="zh-CN" altLang="en-US" dirty="0"/>
              <a:t>进制  </a:t>
            </a:r>
            <a:r>
              <a:rPr lang="en-US" altLang="zh-CN" dirty="0">
                <a:solidFill>
                  <a:srgbClr val="0000FF"/>
                </a:solidFill>
              </a:rPr>
              <a:t>36</a:t>
            </a:r>
            <a:r>
              <a:rPr lang="en-US" altLang="zh-CN" dirty="0"/>
              <a:t> </a:t>
            </a:r>
            <a:r>
              <a:rPr lang="zh-CN" altLang="en-US" dirty="0"/>
              <a:t>种     </a:t>
            </a:r>
            <a:r>
              <a:rPr lang="en-US" altLang="zh-CN" dirty="0"/>
              <a:t>2</a:t>
            </a:r>
            <a:r>
              <a:rPr lang="zh-CN" altLang="en-US" dirty="0"/>
              <a:t>进制 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en-US" altLang="zh-CN" dirty="0"/>
              <a:t>  </a:t>
            </a:r>
            <a:r>
              <a:rPr lang="zh-CN" altLang="en-US" dirty="0"/>
              <a:t>种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二进制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符号数最少，</a:t>
            </a:r>
            <a:r>
              <a:rPr lang="zh-CN" altLang="en-US" sz="2200" dirty="0">
                <a:latin typeface="宋体" panose="02010600030101010101" pitchFamily="2" charset="-122"/>
              </a:rPr>
              <a:t>“</a:t>
            </a:r>
            <a:r>
              <a:rPr lang="en-US" altLang="zh-CN" sz="2200" dirty="0">
                <a:latin typeface="华文新魏" panose="02010800040101010101" pitchFamily="2" charset="-122"/>
              </a:rPr>
              <a:t>0</a:t>
            </a:r>
            <a:r>
              <a:rPr lang="zh-CN" altLang="en-US" sz="2200" dirty="0">
                <a:latin typeface="华文新魏" panose="02010800040101010101" pitchFamily="2" charset="-122"/>
              </a:rPr>
              <a:t>、</a:t>
            </a:r>
            <a:r>
              <a:rPr lang="en-US" altLang="zh-CN" sz="2200" dirty="0">
                <a:latin typeface="华文新魏" panose="02010800040101010101" pitchFamily="2" charset="-122"/>
              </a:rPr>
              <a:t>1</a:t>
            </a:r>
            <a:r>
              <a:rPr lang="en-US" altLang="zh-CN" sz="2200" dirty="0">
                <a:latin typeface="宋体" panose="02010600030101010101" pitchFamily="2" charset="-122"/>
              </a:rPr>
              <a:t>”</a:t>
            </a:r>
            <a:r>
              <a:rPr lang="en-US" altLang="zh-CN" sz="2200" dirty="0">
                <a:latin typeface="华文新魏" panose="02010800040101010101" pitchFamily="2" charset="-122"/>
              </a:rPr>
              <a:t> </a:t>
            </a:r>
            <a:r>
              <a:rPr lang="zh-CN" altLang="en-US" sz="2200" dirty="0">
                <a:latin typeface="华文新魏" panose="02010800040101010101" pitchFamily="2" charset="-122"/>
              </a:rPr>
              <a:t>物理上容易实现，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可以表示任何对象</a:t>
            </a:r>
            <a:r>
              <a:rPr lang="en-US" altLang="zh-CN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(</a:t>
            </a:r>
            <a:r>
              <a:rPr lang="zh-CN" altLang="en-US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字符，数值，逻辑值</a:t>
            </a:r>
            <a:r>
              <a:rPr lang="en-US" altLang="zh-CN" sz="2200" dirty="0">
                <a:latin typeface="华文新魏" panose="02010800040101010101" pitchFamily="2" charset="-122"/>
                <a:sym typeface="Wingdings" panose="05000000000000000000" pitchFamily="2" charset="2"/>
              </a:rPr>
              <a:t>)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运算规则简单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 + 1 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1 + 0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1    1 + 1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0     0 + 0 </a:t>
            </a:r>
            <a:r>
              <a:rPr lang="en-US" altLang="zh-CN" sz="22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0</a:t>
            </a:r>
          </a:p>
          <a:p>
            <a:pPr lvl="2" eaLnBrk="1" hangingPunct="1">
              <a:lnSpc>
                <a:spcPct val="130000"/>
              </a:lnSpc>
            </a:pPr>
            <a:r>
              <a:rPr lang="zh-CN" altLang="en-US" sz="2200" dirty="0">
                <a:latin typeface="华文新魏" panose="02010800040101010101" pitchFamily="2" charset="-122"/>
              </a:rPr>
              <a:t>仅仅三种运算规则，一个异或门即可完成该运算</a:t>
            </a:r>
            <a:endParaRPr lang="zh-CN" altLang="en-US" dirty="0">
              <a:latin typeface="华文新魏" panose="02010800040101010101" pitchFamily="2" charset="-122"/>
            </a:endParaRPr>
          </a:p>
          <a:p>
            <a:endParaRPr lang="zh-CN" altLang="en-US" sz="1400" dirty="0">
              <a:solidFill>
                <a:schemeClr val="accent2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sz="105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7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43A15-BFFE-4C50-BEF0-ED092D1C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</a:rPr>
              <a:t>进制表示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8BB64-D60E-4A59-8BE6-42190AF64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487" y="2460472"/>
            <a:ext cx="10233055" cy="1703680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 anchorCtr="0"/>
          <a:lstStyle/>
          <a:p>
            <a:pPr marL="457200" lvl="1" indent="0"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N 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代表一个数值                       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r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是这个数制的基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(Radix)</a:t>
            </a:r>
          </a:p>
          <a:p>
            <a:pPr marL="457200" lvl="1" indent="0">
              <a:buNone/>
            </a:pP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表示这些符号排列的位号      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altLang="zh-CN" sz="1800" baseline="-25000" dirty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是位号为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的位上的一个符号</a:t>
            </a:r>
          </a:p>
          <a:p>
            <a:pPr marL="457200" lvl="1" indent="0">
              <a:buNone/>
            </a:pP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sz="1800" baseline="500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是位号为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的位上的 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1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代表的值   </a:t>
            </a:r>
          </a:p>
          <a:p>
            <a:pPr marL="457200" lvl="1" indent="0"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D</a:t>
            </a:r>
            <a:r>
              <a:rPr lang="en-US" altLang="zh-CN" sz="1800" baseline="-25000" dirty="0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*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sz="1800" baseline="500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en-US" altLang="zh-CN" sz="1800" baseline="50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是第</a:t>
            </a:r>
            <a:r>
              <a:rPr lang="en-US" altLang="zh-CN" sz="1800" dirty="0" err="1">
                <a:solidFill>
                  <a:schemeClr val="bg2">
                    <a:lumMod val="50000"/>
                  </a:schemeClr>
                </a:solidFill>
              </a:rPr>
              <a:t>i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位的所代表的实际值 ， 表示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m+k+1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位的值求累加和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AAF57-0A49-47A7-8EC3-5BBF4019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04" y="928837"/>
            <a:ext cx="2853166" cy="1403622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742AF58-D4EE-423D-979A-4B28A5FF99A6}"/>
              </a:ext>
            </a:extLst>
          </p:cNvPr>
          <p:cNvSpPr txBox="1">
            <a:spLocks/>
          </p:cNvSpPr>
          <p:nvPr/>
        </p:nvSpPr>
        <p:spPr>
          <a:xfrm>
            <a:off x="913458" y="4352766"/>
            <a:ext cx="10515600" cy="1882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Forte" panose="03060902040502070203" pitchFamily="66" charset="0"/>
              </a:rPr>
              <a:t>(10456)</a:t>
            </a:r>
            <a:r>
              <a:rPr lang="en-US" altLang="zh-CN" baseline="-25000" dirty="0">
                <a:latin typeface="Forte" panose="03060902040502070203" pitchFamily="66" charset="0"/>
              </a:rPr>
              <a:t>10 </a:t>
            </a:r>
            <a:r>
              <a:rPr lang="zh-CN" altLang="en-US" dirty="0">
                <a:latin typeface="Forte" panose="03060902040502070203" pitchFamily="66" charset="0"/>
              </a:rPr>
              <a:t>＝ </a:t>
            </a:r>
            <a:r>
              <a:rPr lang="en-US" altLang="zh-CN" dirty="0">
                <a:latin typeface="Forte" panose="03060902040502070203" pitchFamily="66" charset="0"/>
              </a:rPr>
              <a:t>1×10</a:t>
            </a:r>
            <a:r>
              <a:rPr lang="en-US" altLang="zh-CN" baseline="50000" dirty="0">
                <a:latin typeface="Forte" panose="03060902040502070203" pitchFamily="66" charset="0"/>
              </a:rPr>
              <a:t>4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0×10</a:t>
            </a:r>
            <a:r>
              <a:rPr lang="en-US" altLang="zh-CN" baseline="50000" dirty="0">
                <a:latin typeface="Forte" panose="03060902040502070203" pitchFamily="66" charset="0"/>
              </a:rPr>
              <a:t>3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4×10</a:t>
            </a:r>
            <a:r>
              <a:rPr lang="en-US" altLang="zh-CN" baseline="50000" dirty="0">
                <a:latin typeface="Forte" panose="03060902040502070203" pitchFamily="66" charset="0"/>
              </a:rPr>
              <a:t>2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5×10</a:t>
            </a:r>
            <a:r>
              <a:rPr lang="en-US" altLang="zh-CN" baseline="50000" dirty="0">
                <a:latin typeface="Forte" panose="03060902040502070203" pitchFamily="66" charset="0"/>
              </a:rPr>
              <a:t>1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6×10</a:t>
            </a:r>
            <a:r>
              <a:rPr lang="en-US" altLang="zh-CN" baseline="50000" dirty="0">
                <a:latin typeface="Forte" panose="03060902040502070203" pitchFamily="66" charset="0"/>
              </a:rPr>
              <a:t>0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(0xF96)</a:t>
            </a:r>
            <a:r>
              <a:rPr lang="en-US" altLang="zh-CN" baseline="-25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16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＝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F×16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2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9×16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1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＋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6×10</a:t>
            </a:r>
            <a:r>
              <a:rPr lang="en-US" altLang="zh-CN" baseline="50000" dirty="0">
                <a:solidFill>
                  <a:schemeClr val="accent1">
                    <a:lumMod val="75000"/>
                  </a:schemeClr>
                </a:solidFill>
                <a:latin typeface="Forte" panose="03060902040502070203" pitchFamily="66" charset="0"/>
              </a:rPr>
              <a:t>0</a:t>
            </a:r>
          </a:p>
          <a:p>
            <a:r>
              <a:rPr lang="en-US" altLang="zh-CN" dirty="0">
                <a:latin typeface="Forte" panose="03060902040502070203" pitchFamily="66" charset="0"/>
              </a:rPr>
              <a:t>(</a:t>
            </a:r>
            <a:r>
              <a:rPr lang="en-US" altLang="zh-CN" dirty="0">
                <a:solidFill>
                  <a:schemeClr val="accent2"/>
                </a:solidFill>
                <a:latin typeface="Forte" panose="03060902040502070203" pitchFamily="66" charset="0"/>
              </a:rPr>
              <a:t>1001</a:t>
            </a:r>
            <a:r>
              <a:rPr lang="en-US" altLang="zh-CN" dirty="0">
                <a:latin typeface="Forte" panose="03060902040502070203" pitchFamily="66" charset="0"/>
              </a:rPr>
              <a:t>0001)</a:t>
            </a:r>
            <a:r>
              <a:rPr lang="en-US" altLang="zh-CN" baseline="-25000" dirty="0">
                <a:latin typeface="Forte" panose="03060902040502070203" pitchFamily="66" charset="0"/>
              </a:rPr>
              <a:t>2</a:t>
            </a:r>
            <a:r>
              <a:rPr lang="zh-CN" altLang="en-US" dirty="0">
                <a:latin typeface="Forte" panose="03060902040502070203" pitchFamily="66" charset="0"/>
              </a:rPr>
              <a:t>＝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7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6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5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4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3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2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0×2</a:t>
            </a:r>
            <a:r>
              <a:rPr lang="en-US" altLang="zh-CN" baseline="50000" dirty="0">
                <a:latin typeface="Forte" panose="03060902040502070203" pitchFamily="66" charset="0"/>
              </a:rPr>
              <a:t>1 </a:t>
            </a:r>
            <a:r>
              <a:rPr lang="zh-CN" altLang="en-US" dirty="0">
                <a:latin typeface="Forte" panose="03060902040502070203" pitchFamily="66" charset="0"/>
              </a:rPr>
              <a:t>＋</a:t>
            </a:r>
            <a:r>
              <a:rPr lang="en-US" altLang="zh-CN" dirty="0">
                <a:latin typeface="Forte" panose="03060902040502070203" pitchFamily="66" charset="0"/>
              </a:rPr>
              <a:t>1×2</a:t>
            </a:r>
            <a:r>
              <a:rPr lang="en-US" altLang="zh-CN" baseline="50000" dirty="0">
                <a:latin typeface="Forte" panose="03060902040502070203" pitchFamily="66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5725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二进制数转八进制</a:t>
            </a:r>
          </a:p>
          <a:p>
            <a:pPr eaLnBrk="1" hangingPunct="1"/>
            <a:r>
              <a:rPr lang="zh-CN" altLang="en-US" dirty="0"/>
              <a:t>二进制数转十六进制</a:t>
            </a:r>
          </a:p>
          <a:p>
            <a:pPr eaLnBrk="1" hangingPunct="1"/>
            <a:r>
              <a:rPr lang="zh-CN" altLang="en-US" dirty="0"/>
              <a:t>二进制数转十进制</a:t>
            </a:r>
          </a:p>
          <a:p>
            <a:pPr eaLnBrk="1" hangingPunct="1"/>
            <a:r>
              <a:rPr lang="zh-CN" altLang="en-US" dirty="0"/>
              <a:t>十进制数转二进制</a:t>
            </a:r>
          </a:p>
          <a:p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64" y="3019646"/>
            <a:ext cx="5044649" cy="324769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1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二到八或十六进制转换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二进制转到八进制</a:t>
            </a:r>
            <a:r>
              <a:rPr lang="zh-CN" altLang="en-US" sz="2100" dirty="0">
                <a:solidFill>
                  <a:srgbClr val="FF0000"/>
                </a:solidFill>
                <a:latin typeface="华文新魏" panose="02010800040101010101" pitchFamily="2" charset="-122"/>
              </a:rPr>
              <a:t>           </a:t>
            </a:r>
            <a:r>
              <a:rPr lang="zh-CN" altLang="en-US" sz="2100" dirty="0">
                <a:latin typeface="华文新魏" panose="02010800040101010101" pitchFamily="2" charset="-122"/>
              </a:rPr>
              <a:t>从小数点向左右</a:t>
            </a:r>
            <a:r>
              <a:rPr lang="zh-CN" altLang="en-US" sz="2100" dirty="0">
                <a:solidFill>
                  <a:schemeClr val="accent2"/>
                </a:solidFill>
                <a:latin typeface="华文新魏" panose="02010800040101010101" pitchFamily="2" charset="-122"/>
              </a:rPr>
              <a:t>三位一分组</a:t>
            </a:r>
          </a:p>
          <a:p>
            <a:pPr marL="819150" lvl="1" indent="-296863">
              <a:lnSpc>
                <a:spcPct val="150000"/>
              </a:lnSpc>
              <a:buNone/>
            </a:pPr>
            <a:r>
              <a:rPr lang="zh-CN" altLang="en-US" dirty="0"/>
              <a:t>   </a:t>
            </a:r>
            <a:r>
              <a:rPr lang="en-US" altLang="zh-CN" dirty="0"/>
              <a:t>(10 </a:t>
            </a:r>
            <a:r>
              <a:rPr lang="en-US" altLang="zh-CN" dirty="0">
                <a:solidFill>
                  <a:srgbClr val="0000FF"/>
                </a:solidFill>
              </a:rPr>
              <a:t>011</a:t>
            </a:r>
            <a:r>
              <a:rPr lang="en-US" altLang="zh-CN" dirty="0"/>
              <a:t> 100 . </a:t>
            </a:r>
            <a:r>
              <a:rPr lang="en-US" altLang="zh-CN" dirty="0">
                <a:solidFill>
                  <a:srgbClr val="0000FF"/>
                </a:solidFill>
              </a:rPr>
              <a:t>01 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</a:p>
          <a:p>
            <a:pPr marL="819150" lvl="1" indent="-296863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00FF00"/>
                </a:solidFill>
              </a:rPr>
              <a:t>  </a:t>
            </a:r>
            <a:r>
              <a:rPr lang="zh-CN" altLang="en-US" dirty="0"/>
              <a:t> </a:t>
            </a:r>
            <a:r>
              <a:rPr lang="en-US" altLang="zh-CN" dirty="0"/>
              <a:t>(10 </a:t>
            </a:r>
            <a:r>
              <a:rPr lang="en-US" altLang="zh-CN" dirty="0">
                <a:solidFill>
                  <a:srgbClr val="0000FF"/>
                </a:solidFill>
              </a:rPr>
              <a:t>011</a:t>
            </a:r>
            <a:r>
              <a:rPr lang="en-US" altLang="zh-CN" dirty="0"/>
              <a:t> 100 . </a:t>
            </a:r>
            <a:r>
              <a:rPr lang="en-US" altLang="zh-CN" dirty="0">
                <a:solidFill>
                  <a:srgbClr val="0000FF"/>
                </a:solidFill>
              </a:rPr>
              <a:t>01</a:t>
            </a:r>
            <a:r>
              <a:rPr lang="en-US" altLang="zh-CN" dirty="0">
                <a:solidFill>
                  <a:srgbClr val="0E706E"/>
                </a:solidFill>
              </a:rPr>
              <a:t>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= ( 234 . 2 )</a:t>
            </a:r>
            <a:r>
              <a:rPr lang="en-US" altLang="zh-CN" baseline="-25000" dirty="0"/>
              <a:t>8</a:t>
            </a:r>
            <a:r>
              <a:rPr lang="en-US" altLang="zh-CN" dirty="0">
                <a:solidFill>
                  <a:srgbClr val="00FF00"/>
                </a:solidFill>
              </a:rPr>
              <a:t>                     </a:t>
            </a:r>
            <a:r>
              <a:rPr lang="en-US" altLang="zh-CN" dirty="0"/>
              <a:t>    </a:t>
            </a:r>
            <a:r>
              <a:rPr lang="en-US" altLang="zh-CN" dirty="0">
                <a:solidFill>
                  <a:srgbClr val="00FF00"/>
                </a:solidFill>
              </a:rPr>
              <a:t>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二进制转十六进制</a:t>
            </a:r>
            <a:r>
              <a:rPr lang="zh-CN" altLang="en-US" sz="2100" dirty="0">
                <a:solidFill>
                  <a:srgbClr val="0000CC"/>
                </a:solidFill>
                <a:latin typeface="华文新魏" panose="02010800040101010101" pitchFamily="2" charset="-122"/>
              </a:rPr>
              <a:t>          </a:t>
            </a:r>
            <a:r>
              <a:rPr lang="zh-CN" altLang="en-US" sz="2100" dirty="0">
                <a:latin typeface="华文新魏" panose="02010800040101010101" pitchFamily="2" charset="-122"/>
              </a:rPr>
              <a:t>从小数点向左右</a:t>
            </a:r>
            <a:r>
              <a:rPr lang="zh-CN" altLang="en-US" sz="2100" dirty="0">
                <a:solidFill>
                  <a:schemeClr val="accent2"/>
                </a:solidFill>
                <a:latin typeface="华文新魏" panose="02010800040101010101" pitchFamily="2" charset="-122"/>
              </a:rPr>
              <a:t>四位一分组</a:t>
            </a:r>
          </a:p>
          <a:p>
            <a:pPr marL="819150" lvl="1" indent="-296863">
              <a:lnSpc>
                <a:spcPct val="150000"/>
              </a:lnSpc>
              <a:buNone/>
            </a:pP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00FF"/>
                </a:solidFill>
              </a:rPr>
              <a:t>1001</a:t>
            </a:r>
            <a:r>
              <a:rPr lang="en-US" altLang="zh-CN" dirty="0"/>
              <a:t> 1100 . </a:t>
            </a:r>
            <a:r>
              <a:rPr lang="en-US" altLang="zh-CN" dirty="0">
                <a:solidFill>
                  <a:srgbClr val="0000FF"/>
                </a:solidFill>
              </a:rPr>
              <a:t>01    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</a:p>
          <a:p>
            <a:pPr marL="819150" lvl="1" indent="-296863">
              <a:lnSpc>
                <a:spcPct val="150000"/>
              </a:lnSpc>
              <a:buNone/>
            </a:pPr>
            <a:r>
              <a:rPr lang="en-US" altLang="zh-CN" dirty="0"/>
              <a:t>   (</a:t>
            </a:r>
            <a:r>
              <a:rPr lang="en-US" altLang="zh-CN" dirty="0">
                <a:solidFill>
                  <a:srgbClr val="0000FF"/>
                </a:solidFill>
              </a:rPr>
              <a:t>1001</a:t>
            </a:r>
            <a:r>
              <a:rPr lang="en-US" altLang="zh-CN" dirty="0"/>
              <a:t> 1100 . </a:t>
            </a:r>
            <a:r>
              <a:rPr lang="en-US" altLang="zh-CN" dirty="0">
                <a:solidFill>
                  <a:srgbClr val="0000FF"/>
                </a:solidFill>
              </a:rPr>
              <a:t>010</a:t>
            </a:r>
            <a:r>
              <a:rPr lang="en-US" altLang="zh-CN" dirty="0">
                <a:solidFill>
                  <a:srgbClr val="0E706E"/>
                </a:solidFill>
              </a:rPr>
              <a:t>0</a:t>
            </a:r>
            <a:r>
              <a:rPr lang="en-US" altLang="zh-CN" dirty="0"/>
              <a:t>)</a:t>
            </a:r>
            <a:r>
              <a:rPr lang="en-US" altLang="zh-CN" baseline="-25000" dirty="0"/>
              <a:t>2</a:t>
            </a:r>
            <a:r>
              <a:rPr lang="en-US" altLang="zh-CN" dirty="0"/>
              <a:t>  = ( 9C . 4 )</a:t>
            </a:r>
            <a:r>
              <a:rPr lang="en-US" altLang="zh-CN" baseline="-25000" dirty="0"/>
              <a:t>16 </a:t>
            </a:r>
          </a:p>
          <a:p>
            <a:pPr marL="819150" lvl="1" indent="-296863">
              <a:lnSpc>
                <a:spcPct val="150000"/>
              </a:lnSpc>
              <a:buNone/>
            </a:pPr>
            <a:endParaRPr lang="en-US" altLang="zh-CN" dirty="0"/>
          </a:p>
          <a:p>
            <a:pPr marL="819150" lvl="1" indent="-296863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新魏" panose="02010800040101010101" pitchFamily="2" charset="-122"/>
              </a:rPr>
              <a:t>小数部分不足位数要补零凑足，否则出错</a:t>
            </a:r>
            <a:endParaRPr lang="en-US" altLang="zh-CN" sz="24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081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4D194-0929-4CD5-ADA2-AA6E4803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宋体" panose="02010600030101010101" pitchFamily="2" charset="-122"/>
              </a:rPr>
              <a:t>十进制转二进制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0F8FBC-2AA0-42DE-8D52-055E9C18AF1A}"/>
              </a:ext>
            </a:extLst>
          </p:cNvPr>
          <p:cNvSpPr/>
          <p:nvPr/>
        </p:nvSpPr>
        <p:spPr>
          <a:xfrm>
            <a:off x="1921244" y="2323806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66FF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÷ 2 = 5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01E446-F467-4111-B83E-413CFF46FBB9}"/>
              </a:ext>
            </a:extLst>
          </p:cNvPr>
          <p:cNvSpPr/>
          <p:nvPr/>
        </p:nvSpPr>
        <p:spPr>
          <a:xfrm>
            <a:off x="1921244" y="2946106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5 ÷ 2 = 2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7C12B-C345-4A02-9935-312688F506A2}"/>
              </a:ext>
            </a:extLst>
          </p:cNvPr>
          <p:cNvSpPr/>
          <p:nvPr/>
        </p:nvSpPr>
        <p:spPr>
          <a:xfrm>
            <a:off x="1921244" y="3568406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2 ÷ 2 = 1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4D5F469-90D7-4853-BFE2-9149FDFEED38}"/>
              </a:ext>
            </a:extLst>
          </p:cNvPr>
          <p:cNvSpPr/>
          <p:nvPr/>
        </p:nvSpPr>
        <p:spPr>
          <a:xfrm>
            <a:off x="1921244" y="4190706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1 ÷ 2 = 0 ……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endParaRPr lang="zh-CN" altLang="en-US" sz="2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0F8FBC-2AA0-42DE-8D52-055E9C18AF1A}"/>
              </a:ext>
            </a:extLst>
          </p:cNvPr>
          <p:cNvSpPr/>
          <p:nvPr/>
        </p:nvSpPr>
        <p:spPr>
          <a:xfrm>
            <a:off x="6730705" y="2306043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0066FF"/>
                </a:solidFill>
                <a:latin typeface="Consolas" panose="020B0609020204030204" pitchFamily="49" charset="0"/>
              </a:rPr>
              <a:t>0.6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01E446-F467-4111-B83E-413CFF46FBB9}"/>
              </a:ext>
            </a:extLst>
          </p:cNvPr>
          <p:cNvSpPr/>
          <p:nvPr/>
        </p:nvSpPr>
        <p:spPr>
          <a:xfrm>
            <a:off x="6730705" y="2928343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0.2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.4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47C12B-C345-4A02-9935-312688F506A2}"/>
              </a:ext>
            </a:extLst>
          </p:cNvPr>
          <p:cNvSpPr/>
          <p:nvPr/>
        </p:nvSpPr>
        <p:spPr>
          <a:xfrm>
            <a:off x="6730705" y="3550643"/>
            <a:ext cx="3426933" cy="520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0.4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.8</a:t>
            </a:r>
            <a:endParaRPr lang="zh-CN" altLang="en-US" sz="2800" dirty="0">
              <a:solidFill>
                <a:srgbClr val="0066FF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D5F469-90D7-4853-BFE2-9149FDFEED38}"/>
              </a:ext>
            </a:extLst>
          </p:cNvPr>
          <p:cNvSpPr/>
          <p:nvPr/>
        </p:nvSpPr>
        <p:spPr>
          <a:xfrm>
            <a:off x="6730705" y="4172943"/>
            <a:ext cx="3426933" cy="520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0.8 * 2 = </a:t>
            </a:r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solidFill>
                  <a:schemeClr val="tx1"/>
                </a:solidFill>
                <a:latin typeface="Consolas" panose="020B0609020204030204" pitchFamily="49" charset="0"/>
              </a:rPr>
              <a:t>.6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5285876" y="2323806"/>
            <a:ext cx="646331" cy="2394247"/>
            <a:chOff x="5285876" y="2323806"/>
            <a:chExt cx="646331" cy="2394247"/>
          </a:xfrm>
        </p:grpSpPr>
        <p:sp>
          <p:nvSpPr>
            <p:cNvPr id="10" name="Line 53"/>
            <p:cNvSpPr>
              <a:spLocks noChangeShapeType="1"/>
            </p:cNvSpPr>
            <p:nvPr/>
          </p:nvSpPr>
          <p:spPr bwMode="auto">
            <a:xfrm>
              <a:off x="5609042" y="2323806"/>
              <a:ext cx="0" cy="199301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285876" y="4348721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Consolas" panose="020B0609020204030204" pitchFamily="49" charset="0"/>
                  <a:ea typeface="微软雅黑" panose="020B0503020204020204" pitchFamily="34" charset="-122"/>
                </a:rPr>
                <a:t>高位</a:t>
              </a:r>
              <a:endParaRPr lang="zh-CN" alt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0095338" y="2253653"/>
            <a:ext cx="646331" cy="2417542"/>
            <a:chOff x="10095338" y="2253653"/>
            <a:chExt cx="646331" cy="2417542"/>
          </a:xfrm>
        </p:grpSpPr>
        <p:sp>
          <p:nvSpPr>
            <p:cNvPr id="15" name="Line 53"/>
            <p:cNvSpPr>
              <a:spLocks noChangeShapeType="1"/>
            </p:cNvSpPr>
            <p:nvPr/>
          </p:nvSpPr>
          <p:spPr bwMode="auto">
            <a:xfrm flipV="1">
              <a:off x="10418504" y="2622984"/>
              <a:ext cx="0" cy="204821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095338" y="2253653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高位</a:t>
              </a:r>
              <a:endParaRPr lang="zh-CN" altLang="en-US" dirty="0"/>
            </a:p>
          </p:txBody>
        </p:sp>
      </p:grpSp>
      <p:sp>
        <p:nvSpPr>
          <p:cNvPr id="5" name="矩形 4"/>
          <p:cNvSpPr/>
          <p:nvPr/>
        </p:nvSpPr>
        <p:spPr>
          <a:xfrm>
            <a:off x="3001249" y="5126297"/>
            <a:ext cx="14157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除尽为止</a:t>
            </a:r>
            <a:endParaRPr lang="en-US" altLang="zh-CN" sz="2400" dirty="0">
              <a:solidFill>
                <a:schemeClr val="accent2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1011</a:t>
            </a:r>
          </a:p>
        </p:txBody>
      </p:sp>
      <p:sp>
        <p:nvSpPr>
          <p:cNvPr id="17" name="矩形 16"/>
          <p:cNvSpPr/>
          <p:nvPr/>
        </p:nvSpPr>
        <p:spPr>
          <a:xfrm>
            <a:off x="6659272" y="5126297"/>
            <a:ext cx="39100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余数为零或满足位数为止</a:t>
            </a: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</a:p>
          <a:p>
            <a:pPr algn="ctr">
              <a:spcBef>
                <a:spcPct val="50000"/>
              </a:spcBef>
            </a:pP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0.</a:t>
            </a:r>
            <a:r>
              <a:rPr lang="en-US" altLang="zh-CN" sz="24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1001 </a:t>
            </a:r>
            <a:r>
              <a:rPr lang="en-US" altLang="zh-CN" sz="2400" dirty="0">
                <a:solidFill>
                  <a:schemeClr val="accent2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1001…</a:t>
            </a:r>
            <a:endParaRPr lang="zh-CN" altLang="en-US" sz="2400" dirty="0">
              <a:solidFill>
                <a:schemeClr val="accent2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432185" y="1747029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整数部分除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取余</a:t>
            </a:r>
          </a:p>
        </p:txBody>
      </p:sp>
      <p:sp>
        <p:nvSpPr>
          <p:cNvPr id="19" name="矩形 18"/>
          <p:cNvSpPr/>
          <p:nvPr/>
        </p:nvSpPr>
        <p:spPr>
          <a:xfrm>
            <a:off x="7184050" y="1748210"/>
            <a:ext cx="2520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小数部分乘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取整</a:t>
            </a:r>
          </a:p>
        </p:txBody>
      </p:sp>
      <p:sp>
        <p:nvSpPr>
          <p:cNvPr id="22" name="矩形 21"/>
          <p:cNvSpPr/>
          <p:nvPr/>
        </p:nvSpPr>
        <p:spPr>
          <a:xfrm>
            <a:off x="4850821" y="1005751"/>
            <a:ext cx="2162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11.6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转二进制</a:t>
            </a:r>
          </a:p>
        </p:txBody>
      </p:sp>
    </p:spTree>
    <p:extLst>
      <p:ext uri="{BB962C8B-B14F-4D97-AF65-F5344CB8AC3E}">
        <p14:creationId xmlns:p14="http://schemas.microsoft.com/office/powerpoint/2010/main" val="26365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5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进制转换的简单运算方法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－</a:t>
            </a:r>
            <a:r>
              <a:rPr lang="en-US" altLang="zh-CN" dirty="0">
                <a:latin typeface="华文新魏" panose="02010800040101010101" pitchFamily="2" charset="-122"/>
              </a:rPr>
              <a:t>17/128</a:t>
            </a:r>
            <a:r>
              <a:rPr lang="zh-CN" altLang="en-US" dirty="0">
                <a:latin typeface="华文新魏" panose="02010800040101010101" pitchFamily="2" charset="-122"/>
              </a:rPr>
              <a:t>的二进制表示方法</a:t>
            </a:r>
            <a:r>
              <a:rPr lang="en-US" altLang="zh-CN" dirty="0">
                <a:latin typeface="华文新魏" panose="02010800040101010101" pitchFamily="2" charset="-122"/>
              </a:rPr>
              <a:t>???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大数的转换方法，记住几个常用的</a:t>
            </a:r>
            <a:r>
              <a:rPr lang="en-US" altLang="zh-CN" dirty="0">
                <a:latin typeface="华文新魏" panose="02010800040101010101" pitchFamily="2" charset="-122"/>
              </a:rPr>
              <a:t>2</a:t>
            </a:r>
            <a:r>
              <a:rPr lang="zh-CN" altLang="en-US" dirty="0">
                <a:latin typeface="华文新魏" panose="02010800040101010101" pitchFamily="2" charset="-122"/>
              </a:rPr>
              <a:t>的幂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32  2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64  2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128  2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256  2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512 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1024(1Kilo)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2048  2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4096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8192   2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14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16384   2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15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32768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16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65536   2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1048576  (1Mega)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1073741824 (1Giga)    2</a:t>
            </a:r>
            <a:r>
              <a:rPr lang="en-US" altLang="zh-CN" spc="300" baseline="500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40</a:t>
            </a:r>
            <a:r>
              <a:rPr lang="zh-CN" altLang="en-US" spc="300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spc="3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1Tera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新魏" panose="02010800040101010101" pitchFamily="2" charset="-122"/>
              </a:rPr>
              <a:t>更大的单位是多少？</a:t>
            </a:r>
          </a:p>
          <a:p>
            <a:pPr lvl="1" eaLnBrk="1" hangingPunct="1">
              <a:lnSpc>
                <a:spcPct val="150000"/>
              </a:lnSpc>
              <a:buClr>
                <a:schemeClr val="accent2"/>
              </a:buClr>
              <a:buNone/>
            </a:pP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50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Peta</a:t>
            </a:r>
            <a:r>
              <a:rPr lang="en-US" altLang="zh-CN" b="1" i="1" dirty="0">
                <a:solidFill>
                  <a:srgbClr val="0066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60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</a:t>
            </a:r>
            <a:r>
              <a:rPr lang="en-US" altLang="zh-CN" b="1" i="1" dirty="0">
                <a:solidFill>
                  <a:srgbClr val="00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70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Zetta</a:t>
            </a:r>
            <a:r>
              <a:rPr lang="en-US" altLang="zh-CN" b="1" i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altLang="zh-CN" b="1" i="1" baseline="50000" dirty="0">
                <a:latin typeface="Segoe UI" panose="020B0502040204020203" pitchFamily="34" charset="0"/>
                <a:cs typeface="Segoe UI" panose="020B0502040204020203" pitchFamily="34" charset="0"/>
              </a:rPr>
              <a:t>80</a:t>
            </a:r>
            <a:r>
              <a:rPr lang="zh-CN" alt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b="1" i="1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altLang="zh-CN" b="1" i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Yotta</a:t>
            </a:r>
            <a:endParaRPr lang="en-US" altLang="zh-CN" b="1" i="1" baseline="300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endParaRPr lang="zh-CN" altLang="en-US" dirty="0">
              <a:latin typeface="华文新魏" panose="02010800040101010101" pitchFamily="2" charset="-122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17" y="4061638"/>
            <a:ext cx="4205638" cy="188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几个简化运算的例子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130=128+2=</a:t>
            </a:r>
            <a:r>
              <a:rPr lang="en-US" altLang="zh-CN" sz="2800" b="1" spc="300" dirty="0">
                <a:solidFill>
                  <a:schemeClr val="accent2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1000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0010</a:t>
            </a:r>
          </a:p>
          <a:p>
            <a:pPr>
              <a:lnSpc>
                <a:spcPct val="150000"/>
              </a:lnSpc>
            </a:pP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65539= 65536+3 =10000000000000011</a:t>
            </a:r>
          </a:p>
          <a:p>
            <a:pPr>
              <a:lnSpc>
                <a:spcPct val="150000"/>
              </a:lnSpc>
            </a:pP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2010 = 2047-37=111</a:t>
            </a:r>
            <a:r>
              <a:rPr lang="en-US" altLang="zh-CN" sz="2800" b="1" spc="300" dirty="0">
                <a:solidFill>
                  <a:schemeClr val="accent2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11</a:t>
            </a:r>
            <a:r>
              <a:rPr lang="en-US" altLang="zh-CN" sz="2800" b="1" u="sng" spc="300" dirty="0">
                <a:solidFill>
                  <a:schemeClr val="accent2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spc="300" dirty="0">
                <a:solidFill>
                  <a:schemeClr val="accent2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u="sng" spc="300" dirty="0"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u="sng" spc="300" dirty="0">
                <a:latin typeface="Consolas" panose="020B0609020204030204" pitchFamily="49" charset="0"/>
                <a:cs typeface="Segoe UI" panose="020B0502040204020203" pitchFamily="34" charset="0"/>
              </a:rPr>
              <a:t>1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-32-4-1</a:t>
            </a:r>
          </a:p>
          <a:p>
            <a:pPr>
              <a:lnSpc>
                <a:spcPct val="150000"/>
              </a:lnSpc>
            </a:pP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1111</a:t>
            </a:r>
            <a:r>
              <a:rPr lang="en-US" altLang="zh-CN" sz="2800" b="1" spc="300" dirty="0">
                <a:solidFill>
                  <a:schemeClr val="accent2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1111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0111</a:t>
            </a:r>
            <a:r>
              <a:rPr lang="zh-CN" altLang="en-US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 ＝ 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2</a:t>
            </a:r>
            <a:r>
              <a:rPr lang="en-US" altLang="zh-CN" sz="2800" b="1" spc="300" baseline="50000" dirty="0">
                <a:latin typeface="Consolas" panose="020B0609020204030204" pitchFamily="49" charset="0"/>
                <a:cs typeface="Segoe UI" panose="020B0502040204020203" pitchFamily="34" charset="0"/>
              </a:rPr>
              <a:t>12</a:t>
            </a:r>
            <a:r>
              <a:rPr lang="en-US" altLang="zh-CN" sz="2800" b="1" spc="300" dirty="0">
                <a:latin typeface="Consolas" panose="020B0609020204030204" pitchFamily="49" charset="0"/>
                <a:cs typeface="Segoe UI" panose="020B0502040204020203" pitchFamily="34" charset="0"/>
              </a:rPr>
              <a:t>-1-8</a:t>
            </a:r>
          </a:p>
          <a:p>
            <a:pPr marL="0" indent="0">
              <a:buNone/>
            </a:pPr>
            <a:endParaRPr lang="en-US" altLang="zh-CN" dirty="0"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5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altLang="en-US" sz="2400" dirty="0"/>
              <a:t>Kilo, Mega, Giga, Tera, Peta, Exa, Zetta, Yotta </a:t>
            </a:r>
            <a:r>
              <a:rPr lang="en-US" altLang="zh-CN" sz="1200" dirty="0">
                <a:solidFill>
                  <a:srgbClr val="FF6600"/>
                </a:solidFill>
              </a:rPr>
              <a:t>physics.nist.gov/</a:t>
            </a:r>
            <a:r>
              <a:rPr lang="en-US" altLang="zh-CN" sz="1200" dirty="0" err="1">
                <a:solidFill>
                  <a:srgbClr val="FF6600"/>
                </a:solidFill>
              </a:rPr>
              <a:t>cuu</a:t>
            </a:r>
            <a:r>
              <a:rPr lang="en-US" altLang="zh-CN" sz="1200" dirty="0">
                <a:solidFill>
                  <a:srgbClr val="FF6600"/>
                </a:solidFill>
              </a:rPr>
              <a:t>/Units/binary.html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1TB=??? </a:t>
            </a:r>
            <a:r>
              <a:rPr lang="en-US" altLang="zh-CN" i="1" dirty="0">
                <a:latin typeface="Segoe UI" panose="020B0502040204020203" pitchFamily="34" charset="0"/>
                <a:cs typeface="Segoe UI" panose="020B0502040204020203" pitchFamily="34" charset="0"/>
              </a:rPr>
              <a:t>Byte  </a:t>
            </a:r>
          </a:p>
          <a:p>
            <a:pPr lvl="1"/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1TB drive 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1 x 10</a:t>
            </a:r>
            <a:r>
              <a:rPr lang="en-US" altLang="zh-CN" baseline="70000" dirty="0"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＝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931 x 2</a:t>
            </a:r>
            <a:r>
              <a:rPr lang="en-US" altLang="zh-CN" baseline="70000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altLang="zh-CN" i="1" dirty="0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</a:p>
          <a:p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1Mbits/s = ???</a:t>
            </a:r>
          </a:p>
          <a:p>
            <a:pPr lvl="1"/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1 Mbit/s = 10</a:t>
            </a:r>
            <a:r>
              <a:rPr lang="en-US" altLang="zh-CN" baseline="700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r>
              <a:rPr lang="en-US" altLang="zh-CN" i="1" dirty="0">
                <a:latin typeface="Segoe UI" panose="020B0502040204020203" pitchFamily="34" charset="0"/>
                <a:cs typeface="Segoe UI" panose="020B0502040204020203" pitchFamily="34" charset="0"/>
              </a:rPr>
              <a:t> bps</a:t>
            </a:r>
          </a:p>
          <a:p>
            <a:r>
              <a:rPr lang="zh-CN" altLang="en-US" dirty="0">
                <a:latin typeface="华文新魏" panose="02010800040101010101" pitchFamily="2" charset="-122"/>
              </a:rPr>
              <a:t>硬盘厂商及通讯行业是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计算机行业唯一使用</a:t>
            </a:r>
            <a:r>
              <a:rPr lang="en-US" altLang="zh-CN" dirty="0">
                <a:latin typeface="Segoe UI" panose="020B0502040204020203" pitchFamily="34" charset="0"/>
                <a:cs typeface="Segoe UI" panose="020B0502040204020203" pitchFamily="34" charset="0"/>
              </a:rPr>
              <a:t>SI</a:t>
            </a:r>
            <a:r>
              <a:rPr lang="zh-CN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因子的</a:t>
            </a: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5" name="Picture 118"/>
          <p:cNvPicPr>
            <a:picLocks noChangeAspect="1" noChangeArrowheads="1"/>
          </p:cNvPicPr>
          <p:nvPr/>
        </p:nvPicPr>
        <p:blipFill>
          <a:blip r:embed="rId3">
            <a:lum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245" y="3761773"/>
            <a:ext cx="8468421" cy="272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23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1999 New IEC Standard Prefixes</a:t>
            </a: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 (International System of Units ) </a:t>
            </a:r>
            <a:r>
              <a:rPr lang="zh-CN" altLang="en-US" dirty="0"/>
              <a:t>仅指</a:t>
            </a:r>
            <a:r>
              <a:rPr lang="en-US" altLang="zh-CN" dirty="0"/>
              <a:t>10</a:t>
            </a:r>
            <a:r>
              <a:rPr lang="zh-CN" altLang="en-US" dirty="0"/>
              <a:t>进制</a:t>
            </a:r>
          </a:p>
          <a:p>
            <a:r>
              <a:rPr lang="en-US" altLang="zh-CN" dirty="0"/>
              <a:t>2</a:t>
            </a:r>
            <a:r>
              <a:rPr lang="en-US" altLang="zh-CN" baseline="70000" dirty="0"/>
              <a:t>34 </a:t>
            </a:r>
            <a:r>
              <a:rPr lang="zh-CN" altLang="en-US" dirty="0"/>
              <a:t>可以访问多少存储单元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2.5 </a:t>
            </a:r>
            <a:r>
              <a:rPr lang="en-US" altLang="zh-CN" dirty="0" err="1"/>
              <a:t>TiB</a:t>
            </a:r>
            <a:r>
              <a:rPr lang="zh-CN" altLang="en-US" dirty="0"/>
              <a:t>存储空间需要多少地址线进行译码？</a:t>
            </a:r>
          </a:p>
          <a:p>
            <a:endParaRPr lang="zh-CN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92" y="3154898"/>
            <a:ext cx="5563829" cy="3015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59" y="4428224"/>
            <a:ext cx="3877375" cy="174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进位制数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数的定点浮点表示方法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机器数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数的浮点表示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十进制的二进制编码与运算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54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0">
            <a:extLst>
              <a:ext uri="{FF2B5EF4-FFF2-40B4-BE49-F238E27FC236}">
                <a16:creationId xmlns:a16="http://schemas.microsoft.com/office/drawing/2014/main" id="{BFAE9FFC-FA9C-4D96-A9E5-717EC3CA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 bwMode="auto">
          <a:xfrm>
            <a:off x="0" y="0"/>
            <a:ext cx="3590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D35BB73-809A-4302-AE65-472BCEF2EAC3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BF5892-A62D-45BD-97D5-737C75AB51F2}"/>
              </a:ext>
            </a:extLst>
          </p:cNvPr>
          <p:cNvSpPr/>
          <p:nvPr/>
        </p:nvSpPr>
        <p:spPr>
          <a:xfrm>
            <a:off x="4346575" y="2389188"/>
            <a:ext cx="6961188" cy="914400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422A6D-B79F-44CA-8073-399A5E2D235C}"/>
              </a:ext>
            </a:extLst>
          </p:cNvPr>
          <p:cNvSpPr txBox="1"/>
          <p:nvPr/>
        </p:nvSpPr>
        <p:spPr>
          <a:xfrm>
            <a:off x="4346575" y="2447925"/>
            <a:ext cx="69611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二、数据信息的表示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919" name="图片 20">
            <a:extLst>
              <a:ext uri="{FF2B5EF4-FFF2-40B4-BE49-F238E27FC236}">
                <a16:creationId xmlns:a16="http://schemas.microsoft.com/office/drawing/2014/main" id="{90210C6B-CEE7-4A77-AF93-EDC1E7D2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06413"/>
            <a:ext cx="881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51138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38921" name="图片 25">
            <a:extLst>
              <a:ext uri="{FF2B5EF4-FFF2-40B4-BE49-F238E27FC236}">
                <a16:creationId xmlns:a16="http://schemas.microsoft.com/office/drawing/2014/main" id="{FD7E7039-C598-45EC-ADC7-16BA4396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1654175"/>
            <a:ext cx="429736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988" y="5611813"/>
            <a:ext cx="39131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图片 28">
            <a:extLst>
              <a:ext uri="{FF2B5EF4-FFF2-40B4-BE49-F238E27FC236}">
                <a16:creationId xmlns:a16="http://schemas.microsoft.com/office/drawing/2014/main" id="{46E51FD1-42C0-4949-A94F-516268C5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6249988"/>
            <a:ext cx="34401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613" y="392113"/>
            <a:ext cx="1082675" cy="1084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263" y="2217738"/>
            <a:ext cx="299243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602669" y="3591166"/>
            <a:ext cx="50292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2.1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数据表示的目的</a:t>
            </a:r>
          </a:p>
        </p:txBody>
      </p:sp>
      <p:pic>
        <p:nvPicPr>
          <p:cNvPr id="17" name="Picture 14" descr="j0335943">
            <a:extLst>
              <a:ext uri="{FF2B5EF4-FFF2-40B4-BE49-F238E27FC236}">
                <a16:creationId xmlns:a16="http://schemas.microsoft.com/office/drawing/2014/main" id="{71725A88-60CA-4B7F-86F1-56790526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4" y="3938145"/>
            <a:ext cx="13525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84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Arial" pitchFamily="34" charset="0"/>
              </a:rPr>
              <a:t>2.2  </a:t>
            </a:r>
            <a:r>
              <a:rPr lang="zh-CN" altLang="en-US" dirty="0">
                <a:sym typeface="Arial" pitchFamily="34" charset="0"/>
              </a:rPr>
              <a:t>数的定点与浮点表示方法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FA8E6CB-9C74-4942-856D-5ECD339A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定点表示 </a:t>
            </a:r>
            <a:r>
              <a:rPr lang="en-US" altLang="zh-CN" dirty="0"/>
              <a:t>(</a:t>
            </a:r>
            <a:r>
              <a:rPr lang="zh-CN" altLang="en-US" dirty="0"/>
              <a:t>小数点位置固定的数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定点整数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定点小数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仅能表示纯小数及纯整数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浮点表示（解决小数点问题）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机器数？（解决符号问题）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74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Terminology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pPr eaLnBrk="1" hangingPunct="1"/>
            <a:r>
              <a:rPr lang="zh-CN" altLang="en-US" dirty="0"/>
              <a:t>计算机利用寄存器存储数据</a:t>
            </a:r>
          </a:p>
          <a:p>
            <a:pPr eaLnBrk="1" hangingPunct="1"/>
            <a:r>
              <a:rPr lang="zh-CN" altLang="en-US" dirty="0"/>
              <a:t>寄存器中每个位称</a:t>
            </a:r>
            <a:r>
              <a:rPr lang="en-US" altLang="zh-CN" dirty="0"/>
              <a:t>bit (</a:t>
            </a:r>
            <a:r>
              <a:rPr lang="en-US" altLang="zh-CN" dirty="0">
                <a:solidFill>
                  <a:srgbClr val="0066FF"/>
                </a:solidFill>
              </a:rPr>
              <a:t>Bi</a:t>
            </a:r>
            <a:r>
              <a:rPr lang="en-US" altLang="zh-CN" dirty="0"/>
              <a:t>nary </a:t>
            </a:r>
            <a:r>
              <a:rPr lang="en-US" altLang="zh-CN" dirty="0" err="1"/>
              <a:t>Digi</a:t>
            </a:r>
            <a:r>
              <a:rPr lang="en-US" altLang="zh-CN" dirty="0" err="1">
                <a:solidFill>
                  <a:srgbClr val="0066FF"/>
                </a:solidFill>
              </a:rPr>
              <a:t>T</a:t>
            </a:r>
            <a:r>
              <a:rPr lang="en-US" altLang="zh-CN" dirty="0"/>
              <a:t>)</a:t>
            </a:r>
          </a:p>
          <a:p>
            <a:pPr eaLnBrk="1" hangingPunct="1"/>
            <a:r>
              <a:rPr lang="zh-CN" altLang="en-US" dirty="0"/>
              <a:t>最高有效位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MSB</a:t>
            </a:r>
            <a:r>
              <a:rPr lang="en-US" altLang="zh-CN" dirty="0"/>
              <a:t>)  </a:t>
            </a:r>
            <a:r>
              <a:rPr lang="zh-CN" altLang="en-US" dirty="0"/>
              <a:t>最低有效位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LSB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716161" y="3187077"/>
            <a:ext cx="8574992" cy="2739234"/>
            <a:chOff x="2173362" y="3123282"/>
            <a:chExt cx="7315204" cy="2336801"/>
          </a:xfrm>
        </p:grpSpPr>
        <p:grpSp>
          <p:nvGrpSpPr>
            <p:cNvPr id="32" name="Group 2"/>
            <p:cNvGrpSpPr>
              <a:grpSpLocks/>
            </p:cNvGrpSpPr>
            <p:nvPr/>
          </p:nvGrpSpPr>
          <p:grpSpPr bwMode="auto">
            <a:xfrm>
              <a:off x="3511625" y="3123282"/>
              <a:ext cx="4752975" cy="1225550"/>
              <a:chOff x="0" y="0"/>
              <a:chExt cx="2994" cy="772"/>
            </a:xfrm>
          </p:grpSpPr>
          <p:grpSp>
            <p:nvGrpSpPr>
              <p:cNvPr id="33" name="Group 3"/>
              <p:cNvGrpSpPr>
                <a:grpSpLocks/>
              </p:cNvGrpSpPr>
              <p:nvPr/>
            </p:nvGrpSpPr>
            <p:grpSpPr bwMode="auto">
              <a:xfrm>
                <a:off x="0" y="410"/>
                <a:ext cx="2994" cy="362"/>
                <a:chOff x="0" y="0"/>
                <a:chExt cx="2994" cy="410"/>
              </a:xfrm>
            </p:grpSpPr>
            <p:sp>
              <p:nvSpPr>
                <p:cNvPr id="43" name="Rectangle 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4" name="Rectangle 5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5" name="Rectangle 6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Rectangle 7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Rectangle 8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Rectangle 9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Rectangle 10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Rectangle 11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solidFill>
                  <a:srgbClr val="99CC00"/>
                </a:solidFill>
                <a:ln w="19050" cmpd="sng">
                  <a:solidFill>
                    <a:srgbClr val="FF66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accent1">
                      <a:alpha val="50000"/>
                    </a:schemeClr>
                  </a:outerShdw>
                </a:effectLst>
              </p:spPr>
              <p:txBody>
                <a:bodyPr wrap="none" anchor="ctr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800">
                      <a:solidFill>
                        <a:srgbClr val="0066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800" baseline="-2500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34" name="Group 12"/>
              <p:cNvGrpSpPr>
                <a:grpSpLocks/>
              </p:cNvGrpSpPr>
              <p:nvPr/>
            </p:nvGrpSpPr>
            <p:grpSpPr bwMode="auto">
              <a:xfrm>
                <a:off x="0" y="0"/>
                <a:ext cx="2994" cy="410"/>
                <a:chOff x="0" y="0"/>
                <a:chExt cx="2994" cy="410"/>
              </a:xfrm>
            </p:grpSpPr>
            <p:sp>
              <p:nvSpPr>
                <p:cNvPr id="35" name="Rectangle 1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7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6" name="Rectangle 14"/>
                <p:cNvSpPr>
                  <a:spLocks noChangeArrowheads="1"/>
                </p:cNvSpPr>
                <p:nvPr/>
              </p:nvSpPr>
              <p:spPr bwMode="auto">
                <a:xfrm>
                  <a:off x="379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6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7" name="Rectangle 15"/>
                <p:cNvSpPr>
                  <a:spLocks noChangeArrowheads="1"/>
                </p:cNvSpPr>
                <p:nvPr/>
              </p:nvSpPr>
              <p:spPr bwMode="auto">
                <a:xfrm>
                  <a:off x="75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5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8" name="Rectangle 16"/>
                <p:cNvSpPr>
                  <a:spLocks noChangeArrowheads="1"/>
                </p:cNvSpPr>
                <p:nvPr/>
              </p:nvSpPr>
              <p:spPr bwMode="auto">
                <a:xfrm>
                  <a:off x="113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4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9" name="Rectangle 17"/>
                <p:cNvSpPr>
                  <a:spLocks noChangeArrowheads="1"/>
                </p:cNvSpPr>
                <p:nvPr/>
              </p:nvSpPr>
              <p:spPr bwMode="auto">
                <a:xfrm>
                  <a:off x="1478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3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0" name="Rectangle 18"/>
                <p:cNvSpPr>
                  <a:spLocks noChangeArrowheads="1"/>
                </p:cNvSpPr>
                <p:nvPr/>
              </p:nvSpPr>
              <p:spPr bwMode="auto">
                <a:xfrm>
                  <a:off x="1857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2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1" name="Rectangle 19"/>
                <p:cNvSpPr>
                  <a:spLocks noChangeArrowheads="1"/>
                </p:cNvSpPr>
                <p:nvPr/>
              </p:nvSpPr>
              <p:spPr bwMode="auto">
                <a:xfrm>
                  <a:off x="2236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1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2" name="Rectangle 20"/>
                <p:cNvSpPr>
                  <a:spLocks noChangeArrowheads="1"/>
                </p:cNvSpPr>
                <p:nvPr/>
              </p:nvSpPr>
              <p:spPr bwMode="auto">
                <a:xfrm>
                  <a:off x="2615" y="0"/>
                  <a:ext cx="379" cy="4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b" anchorCtr="1"/>
                <a:lstStyle>
                  <a:lvl1pPr marL="342900" indent="-3429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7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buNone/>
                    <a:defRPr/>
                  </a:pPr>
                  <a:r>
                    <a:rPr lang="en-US" sz="2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  <a:ea typeface="宋体" panose="02010600030101010101" pitchFamily="2" charset="-122"/>
                    </a:rPr>
                    <a:t>0</a:t>
                  </a:r>
                  <a:endParaRPr lang="en-US" sz="2000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51" name="Group 23"/>
            <p:cNvGrpSpPr>
              <a:grpSpLocks/>
            </p:cNvGrpSpPr>
            <p:nvPr/>
          </p:nvGrpSpPr>
          <p:grpSpPr bwMode="auto">
            <a:xfrm>
              <a:off x="2173362" y="3656683"/>
              <a:ext cx="2590800" cy="1800225"/>
              <a:chOff x="-219" y="0"/>
              <a:chExt cx="1632" cy="1134"/>
            </a:xfrm>
          </p:grpSpPr>
          <p:sp>
            <p:nvSpPr>
              <p:cNvPr id="52" name="Oval 24"/>
              <p:cNvSpPr>
                <a:spLocks noChangeArrowheads="1"/>
              </p:cNvSpPr>
              <p:nvPr/>
            </p:nvSpPr>
            <p:spPr bwMode="auto">
              <a:xfrm>
                <a:off x="576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3" name="Text Box 25"/>
              <p:cNvSpPr txBox="1">
                <a:spLocks noChangeArrowheads="1"/>
              </p:cNvSpPr>
              <p:nvPr/>
            </p:nvSpPr>
            <p:spPr bwMode="auto">
              <a:xfrm>
                <a:off x="-219" y="787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MSB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    Most significant bit</a:t>
                </a:r>
              </a:p>
            </p:txBody>
          </p:sp>
          <p:sp>
            <p:nvSpPr>
              <p:cNvPr id="54" name="Line 26"/>
              <p:cNvSpPr>
                <a:spLocks noChangeShapeType="1"/>
              </p:cNvSpPr>
              <p:nvPr/>
            </p:nvSpPr>
            <p:spPr bwMode="auto">
              <a:xfrm flipH="1">
                <a:off x="576" y="480"/>
                <a:ext cx="144" cy="336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27"/>
            <p:cNvGrpSpPr>
              <a:grpSpLocks/>
            </p:cNvGrpSpPr>
            <p:nvPr/>
          </p:nvGrpSpPr>
          <p:grpSpPr bwMode="auto">
            <a:xfrm>
              <a:off x="6897766" y="3656683"/>
              <a:ext cx="2590800" cy="1803400"/>
              <a:chOff x="-267" y="0"/>
              <a:chExt cx="1632" cy="1136"/>
            </a:xfrm>
          </p:grpSpPr>
          <p:sp>
            <p:nvSpPr>
              <p:cNvPr id="58" name="Line 30"/>
              <p:cNvSpPr>
                <a:spLocks noChangeShapeType="1"/>
              </p:cNvSpPr>
              <p:nvPr/>
            </p:nvSpPr>
            <p:spPr bwMode="auto">
              <a:xfrm>
                <a:off x="432" y="462"/>
                <a:ext cx="99" cy="355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Oval 28"/>
              <p:cNvSpPr>
                <a:spLocks noChangeArrowheads="1"/>
              </p:cNvSpPr>
              <p:nvPr/>
            </p:nvSpPr>
            <p:spPr bwMode="auto">
              <a:xfrm>
                <a:off x="192" y="0"/>
                <a:ext cx="480" cy="48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  <p:sp>
            <p:nvSpPr>
              <p:cNvPr id="57" name="Text Box 29"/>
              <p:cNvSpPr txBox="1">
                <a:spLocks noChangeArrowheads="1"/>
              </p:cNvSpPr>
              <p:nvPr/>
            </p:nvSpPr>
            <p:spPr bwMode="auto">
              <a:xfrm>
                <a:off x="-267" y="789"/>
                <a:ext cx="1632" cy="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LSB</a:t>
                </a:r>
              </a:p>
              <a:p>
                <a:pPr algn="ctr">
                  <a:buFont typeface="Arial" panose="020B0604020202020204" pitchFamily="34" charset="0"/>
                  <a:buNone/>
                </a:pP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</a:rPr>
                  <a:t>Least significant bit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7610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C6830-A64C-4078-B27A-96FFD59A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定点整数</a:t>
            </a:r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1832B8-1DFB-46C4-ACED-2EE1063D9B59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2710904"/>
            <a:ext cx="2001838" cy="1009650"/>
            <a:chOff x="0" y="0"/>
            <a:chExt cx="1261" cy="6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7DE0B9-977E-43C1-A343-703403470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8"/>
              <a:ext cx="126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</a:t>
              </a:r>
              <a:endParaRPr lang="zh-CN" altLang="en-US" sz="2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2D4F9906-C05E-42CE-8259-9F78DAD2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0"/>
              <a:ext cx="227" cy="31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2465 w 21600"/>
                <a:gd name="T37" fmla="*/ 2921 h 21600"/>
                <a:gd name="T38" fmla="*/ 18270 w 21600"/>
                <a:gd name="T39" fmla="*/ 9238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0000FF"/>
            </a:solidFill>
            <a:ln w="9525" cmpd="sng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D0C5F79-5B90-415D-8F0F-136D5335D6C5}"/>
              </a:ext>
            </a:extLst>
          </p:cNvPr>
          <p:cNvGrpSpPr>
            <a:grpSpLocks/>
          </p:cNvGrpSpPr>
          <p:nvPr/>
        </p:nvGrpSpPr>
        <p:grpSpPr bwMode="auto">
          <a:xfrm>
            <a:off x="7441407" y="2925217"/>
            <a:ext cx="2592388" cy="793750"/>
            <a:chOff x="0" y="0"/>
            <a:chExt cx="1633" cy="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3B8B93-9F9C-442B-BC47-706DF3097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小数点位置</a:t>
              </a:r>
              <a:endParaRPr lang="zh-CN" altLang="en-US" sz="2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7417247E-FCAF-4F2D-93A0-1C77F753D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8C17CD-258B-4388-8B2F-EA89691F033B}"/>
              </a:ext>
            </a:extLst>
          </p:cNvPr>
          <p:cNvGrpSpPr>
            <a:grpSpLocks/>
          </p:cNvGrpSpPr>
          <p:nvPr/>
        </p:nvGrpSpPr>
        <p:grpSpPr bwMode="auto">
          <a:xfrm>
            <a:off x="4183064" y="2925217"/>
            <a:ext cx="4098924" cy="793750"/>
            <a:chOff x="0" y="0"/>
            <a:chExt cx="2768" cy="500"/>
          </a:xfrm>
        </p:grpSpPr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643BFAC2-C6EB-4375-B9EE-F73133A28A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316" y="-1316"/>
              <a:ext cx="136" cy="2768"/>
            </a:xfrm>
            <a:prstGeom prst="leftBrace">
              <a:avLst>
                <a:gd name="adj1" fmla="val 169608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E61E06-A4C9-4A8E-B249-BA8D847DA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数值部分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959EDAD4-AD3B-4EC3-8C32-B8565BD32A6A}"/>
              </a:ext>
            </a:extLst>
          </p:cNvPr>
          <p:cNvGrpSpPr>
            <a:grpSpLocks/>
          </p:cNvGrpSpPr>
          <p:nvPr/>
        </p:nvGrpSpPr>
        <p:grpSpPr bwMode="auto">
          <a:xfrm>
            <a:off x="3243264" y="2279104"/>
            <a:ext cx="5184775" cy="647700"/>
            <a:chOff x="0" y="0"/>
            <a:chExt cx="3266" cy="408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7D3D64A5-C5E0-4DF1-819E-B1199B7A4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1BB24D2D-8699-459F-9CF3-2F288D794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B41EDD5E-04C4-4E9F-900B-8D7127B3B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2B0C37A-4405-44BA-8DB6-8C9E249B6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A809C728-D463-411D-B833-4F430F648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dirty="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E0533A97-AEA4-424A-91B3-85F98EF9A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F8204D31-2DEC-4E70-A417-176E64573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8CC86746-57C3-4407-8D93-E07F684E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A261D2E-C549-47CE-94C1-1B00A9519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66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FDBE780E-8113-41CA-B57F-5F360E291218}"/>
              </a:ext>
            </a:extLst>
          </p:cNvPr>
          <p:cNvGrpSpPr>
            <a:grpSpLocks/>
          </p:cNvGrpSpPr>
          <p:nvPr/>
        </p:nvGrpSpPr>
        <p:grpSpPr bwMode="auto">
          <a:xfrm>
            <a:off x="2356800" y="4430993"/>
            <a:ext cx="5184775" cy="647700"/>
            <a:chOff x="0" y="0"/>
            <a:chExt cx="3266" cy="408"/>
          </a:xfrm>
        </p:grpSpPr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C63B3B39-E552-4470-A304-37260E014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159C1850-334A-4788-9AEA-EF3CCE2DB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D575A19C-47F7-47B7-943D-AD4075AC7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CC95EF3D-C1A7-43BA-938C-FA248F4CC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7EDF5253-710A-4609-8080-55F7D9940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3B2C6580-D493-42E1-A122-7BF68AF0D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5EF9CB4C-C936-4016-80DF-8471B289C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0C28FED4-FCD3-458B-A54C-C51EFA627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B9A62CB5-91AD-4C4B-AD98-53DBC924B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4">
            <a:extLst>
              <a:ext uri="{FF2B5EF4-FFF2-40B4-BE49-F238E27FC236}">
                <a16:creationId xmlns:a16="http://schemas.microsoft.com/office/drawing/2014/main" id="{266B1577-2C26-484C-939C-6DEA2E069ED9}"/>
              </a:ext>
            </a:extLst>
          </p:cNvPr>
          <p:cNvGrpSpPr>
            <a:grpSpLocks/>
          </p:cNvGrpSpPr>
          <p:nvPr/>
        </p:nvGrpSpPr>
        <p:grpSpPr bwMode="auto">
          <a:xfrm>
            <a:off x="4804725" y="5391430"/>
            <a:ext cx="5184775" cy="647700"/>
            <a:chOff x="0" y="0"/>
            <a:chExt cx="3266" cy="408"/>
          </a:xfrm>
        </p:grpSpPr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4589E614-4CC1-40E8-90EB-E37F3BCCA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4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5" name="Rectangle 36">
              <a:extLst>
                <a:ext uri="{FF2B5EF4-FFF2-40B4-BE49-F238E27FC236}">
                  <a16:creationId xmlns:a16="http://schemas.microsoft.com/office/drawing/2014/main" id="{02117DED-D8E7-4E5C-80D6-E1D49C55C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05F196BB-64E4-459C-8786-4FFD007F5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536926EB-A312-4133-95F5-3CB80C267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A1DBF680-9E94-4BBE-9ADA-8BD16EA89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3251CAA8-3146-42FC-B292-52823357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40" name="Rectangle 41">
              <a:extLst>
                <a:ext uri="{FF2B5EF4-FFF2-40B4-BE49-F238E27FC236}">
                  <a16:creationId xmlns:a16="http://schemas.microsoft.com/office/drawing/2014/main" id="{35922E15-F431-400F-8A0F-4D12ACC39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5CEDFFDA-A4B5-4445-903F-0C2004F1E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4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527D4F33-CEF2-4516-892F-675F2401A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4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44">
            <a:extLst>
              <a:ext uri="{FF2B5EF4-FFF2-40B4-BE49-F238E27FC236}">
                <a16:creationId xmlns:a16="http://schemas.microsoft.com/office/drawing/2014/main" id="{6FDF337B-EC9D-497B-B300-7D7080094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087" y="4472269"/>
            <a:ext cx="25908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≤|X|≤2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1B956719-9F6E-42C7-B653-02D447782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7288" y="5424769"/>
            <a:ext cx="216058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</a:p>
        </p:txBody>
      </p:sp>
      <p:sp>
        <p:nvSpPr>
          <p:cNvPr id="45" name="AutoShape 12">
            <a:extLst>
              <a:ext uri="{FF2B5EF4-FFF2-40B4-BE49-F238E27FC236}">
                <a16:creationId xmlns:a16="http://schemas.microsoft.com/office/drawing/2014/main" id="{6B86E195-62BC-4345-9CE9-79DDE39B1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5606" y="1341554"/>
            <a:ext cx="2449513" cy="503237"/>
          </a:xfrm>
          <a:prstGeom prst="wedgeEllipseCallout">
            <a:avLst>
              <a:gd name="adj1" fmla="val 30167"/>
              <a:gd name="adj2" fmla="val 119718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最高有效位</a:t>
            </a:r>
          </a:p>
        </p:txBody>
      </p:sp>
      <p:sp>
        <p:nvSpPr>
          <p:cNvPr id="46" name="AutoShape 13">
            <a:extLst>
              <a:ext uri="{FF2B5EF4-FFF2-40B4-BE49-F238E27FC236}">
                <a16:creationId xmlns:a16="http://schemas.microsoft.com/office/drawing/2014/main" id="{BAD96BC7-7CB9-456E-95ED-A11FAB76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6950" y="1348004"/>
            <a:ext cx="2700338" cy="506412"/>
          </a:xfrm>
          <a:prstGeom prst="wedgeEllipseCallout">
            <a:avLst>
              <a:gd name="adj1" fmla="val -23958"/>
              <a:gd name="adj2" fmla="val 130565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最低有效位</a:t>
            </a:r>
          </a:p>
        </p:txBody>
      </p:sp>
    </p:spTree>
    <p:extLst>
      <p:ext uri="{BB962C8B-B14F-4D97-AF65-F5344CB8AC3E}">
        <p14:creationId xmlns:p14="http://schemas.microsoft.com/office/powerpoint/2010/main" val="27115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4" grpId="0" autoUpdateAnimBg="0"/>
      <p:bldP spid="45" grpId="0" animBg="1" autoUpdateAnimBg="0"/>
      <p:bldP spid="46" grpId="0" animBg="1" autoUpdateAnimBg="0"/>
      <p:bldP spid="46" grpId="1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6293F-421A-455D-A75E-B969897C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定点小数</a:t>
            </a:r>
            <a:endParaRPr lang="zh-CN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1117B1-6935-4FC1-9CB6-727AA5B67E23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729954"/>
            <a:ext cx="2001838" cy="1009650"/>
            <a:chOff x="0" y="0"/>
            <a:chExt cx="1261" cy="6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277DE3-E786-4360-AD76-05E6623B7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18"/>
              <a:ext cx="126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符号位</a:t>
              </a:r>
              <a:endParaRPr lang="zh-CN" altLang="en-US" sz="22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BA3E855C-7336-4227-A37D-6D4B7A5A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" y="0"/>
              <a:ext cx="227" cy="31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12465 w 21600"/>
                <a:gd name="T37" fmla="*/ 2921 h 21600"/>
                <a:gd name="T38" fmla="*/ 18270 w 21600"/>
                <a:gd name="T39" fmla="*/ 9238 h 216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0000FF"/>
            </a:solidFill>
            <a:ln w="9525" cmpd="sng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2740C7-24B6-4896-88D8-C154CA1E30AD}"/>
              </a:ext>
            </a:extLst>
          </p:cNvPr>
          <p:cNvGrpSpPr>
            <a:grpSpLocks/>
          </p:cNvGrpSpPr>
          <p:nvPr/>
        </p:nvGrpSpPr>
        <p:grpSpPr bwMode="auto">
          <a:xfrm>
            <a:off x="3259139" y="2945854"/>
            <a:ext cx="2592387" cy="793750"/>
            <a:chOff x="0" y="0"/>
            <a:chExt cx="1633" cy="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E85FFF-BEEE-442A-A709-42F16A2C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小数点位置</a:t>
              </a:r>
              <a:endParaRPr lang="zh-CN" altLang="en-US" sz="2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CAC03792-5967-4D4F-9B8F-CEF8FB997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142C5-988F-4394-8769-BBD7CFE3E2E3}"/>
              </a:ext>
            </a:extLst>
          </p:cNvPr>
          <p:cNvGrpSpPr>
            <a:grpSpLocks/>
          </p:cNvGrpSpPr>
          <p:nvPr/>
        </p:nvGrpSpPr>
        <p:grpSpPr bwMode="auto">
          <a:xfrm>
            <a:off x="4481514" y="3026765"/>
            <a:ext cx="4095327" cy="712788"/>
            <a:chOff x="0" y="0"/>
            <a:chExt cx="2768" cy="449"/>
          </a:xfrm>
        </p:grpSpPr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7524CB4A-BD7B-46D9-A975-3C2579E54B4C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316" y="-1316"/>
              <a:ext cx="136" cy="2768"/>
            </a:xfrm>
            <a:prstGeom prst="leftBrace">
              <a:avLst>
                <a:gd name="adj1" fmla="val 169608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E27E4A-55B0-4FC4-8235-ED5EBE2B8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" y="131"/>
              <a:ext cx="163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数值部分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4">
            <a:extLst>
              <a:ext uri="{FF2B5EF4-FFF2-40B4-BE49-F238E27FC236}">
                <a16:creationId xmlns:a16="http://schemas.microsoft.com/office/drawing/2014/main" id="{5170CA31-6B93-41D7-888F-DB698CC71B1F}"/>
              </a:ext>
            </a:extLst>
          </p:cNvPr>
          <p:cNvGrpSpPr>
            <a:grpSpLocks/>
          </p:cNvGrpSpPr>
          <p:nvPr/>
        </p:nvGrpSpPr>
        <p:grpSpPr bwMode="auto">
          <a:xfrm>
            <a:off x="3548064" y="2298154"/>
            <a:ext cx="5184775" cy="647700"/>
            <a:chOff x="0" y="0"/>
            <a:chExt cx="3266" cy="408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C1F7E2CF-FFD1-407D-8092-35FC61667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64E4EEE3-8EF9-42E1-9DE5-12A166585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FE80ADA9-C150-4827-BDC5-C068D79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81E6CC8E-207C-46A5-9720-3F04DD84B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id="{11FB56C8-B9FE-4FFF-ACAB-0BF502038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7F78B093-449D-41C9-942A-2F866788A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06CDE2EA-F2E2-4115-AC4B-269C1F9B4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id="{FCABD2E2-3F79-4E02-8B17-CEA043BD9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8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71F98404-AA36-4479-889C-5768807B5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</p:grpSp>
      <p:grpSp>
        <p:nvGrpSpPr>
          <p:cNvPr id="23" name="Group 24">
            <a:extLst>
              <a:ext uri="{FF2B5EF4-FFF2-40B4-BE49-F238E27FC236}">
                <a16:creationId xmlns:a16="http://schemas.microsoft.com/office/drawing/2014/main" id="{28754FED-D287-488A-8E63-2B346C6851F0}"/>
              </a:ext>
            </a:extLst>
          </p:cNvPr>
          <p:cNvGrpSpPr>
            <a:grpSpLocks/>
          </p:cNvGrpSpPr>
          <p:nvPr/>
        </p:nvGrpSpPr>
        <p:grpSpPr bwMode="auto">
          <a:xfrm>
            <a:off x="2175077" y="4446463"/>
            <a:ext cx="5184775" cy="647700"/>
            <a:chOff x="0" y="0"/>
            <a:chExt cx="3266" cy="408"/>
          </a:xfrm>
        </p:grpSpPr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0DC3ECB8-A3B7-41E6-8EE4-0542D957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0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id="{66CF410A-4E9D-4781-9D81-52EDC4480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53C3700E-5B0D-4036-9CB1-3EB88E1A7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id="{9EEB8810-6666-47A6-BB24-EE1F46D9F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29260434-26DA-4A70-A8DE-5255D0234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D53EFA11-F162-43D4-847D-D73E731C1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6251AAFF-15F5-4849-83E8-5FCD99C8F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0EC26AB3-22F6-4BF3-88E7-720B8D7AE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0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D65F08C1-347B-44A2-B1B2-B29402B21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4">
            <a:extLst>
              <a:ext uri="{FF2B5EF4-FFF2-40B4-BE49-F238E27FC236}">
                <a16:creationId xmlns:a16="http://schemas.microsoft.com/office/drawing/2014/main" id="{84F81097-74AB-4204-9A00-3AA3BE0516B5}"/>
              </a:ext>
            </a:extLst>
          </p:cNvPr>
          <p:cNvGrpSpPr>
            <a:grpSpLocks/>
          </p:cNvGrpSpPr>
          <p:nvPr/>
        </p:nvGrpSpPr>
        <p:grpSpPr bwMode="auto">
          <a:xfrm>
            <a:off x="4761115" y="5365626"/>
            <a:ext cx="5184775" cy="647700"/>
            <a:chOff x="0" y="0"/>
            <a:chExt cx="3266" cy="408"/>
          </a:xfrm>
        </p:grpSpPr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id="{F2C010C0-6D54-47F4-89AB-159294E7D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sz="2000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5" name="Rectangle 36">
              <a:extLst>
                <a:ext uri="{FF2B5EF4-FFF2-40B4-BE49-F238E27FC236}">
                  <a16:creationId xmlns:a16="http://schemas.microsoft.com/office/drawing/2014/main" id="{4583F8B9-583C-497E-BFFA-3F1433B72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id="{53958D97-D8BA-4ABC-9503-1782D9A4E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id="{5CFD9B70-8EAD-44B2-8A0F-8D81AF2BF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6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id="{8583F48E-90E2-4FEC-AFC2-8F35A5C7B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EB6BF5F6-D12D-4104-94DF-2BE36FDD5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40" name="Rectangle 41">
              <a:extLst>
                <a:ext uri="{FF2B5EF4-FFF2-40B4-BE49-F238E27FC236}">
                  <a16:creationId xmlns:a16="http://schemas.microsoft.com/office/drawing/2014/main" id="{C4A0DA65-94D9-4BB5-A160-34D963F25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C44635C8-C861-4AEE-83E5-91BCCB7C8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0"/>
              <a:ext cx="98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20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id="{09A45E4E-98A8-43DB-9532-2DC9595AD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" y="0"/>
              <a:ext cx="396" cy="408"/>
            </a:xfrm>
            <a:prstGeom prst="rect">
              <a:avLst/>
            </a:prstGeom>
            <a:solidFill>
              <a:srgbClr val="66FFCC"/>
            </a:solidFill>
            <a:ln w="19050" cmpd="sng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0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sz="2000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Rectangle 44">
            <a:extLst>
              <a:ext uri="{FF2B5EF4-FFF2-40B4-BE49-F238E27FC236}">
                <a16:creationId xmlns:a16="http://schemas.microsoft.com/office/drawing/2014/main" id="{B3F1ACD2-4699-41C3-AC96-30DEDADFD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4066" y="4473399"/>
            <a:ext cx="241538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0≤|X|≤1-2</a:t>
            </a:r>
            <a:r>
              <a:rPr lang="en-US" altLang="zh-CN" sz="2600" baseline="5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-n</a:t>
            </a:r>
          </a:p>
        </p:txBody>
      </p:sp>
      <p:sp>
        <p:nvSpPr>
          <p:cNvPr id="45" name="AutoShape 13">
            <a:extLst>
              <a:ext uri="{FF2B5EF4-FFF2-40B4-BE49-F238E27FC236}">
                <a16:creationId xmlns:a16="http://schemas.microsoft.com/office/drawing/2014/main" id="{78D3FA40-3F97-41F8-AC0A-5A6B3FDB1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864" y="1383703"/>
            <a:ext cx="2700337" cy="506412"/>
          </a:xfrm>
          <a:prstGeom prst="wedgeEllipseCallout">
            <a:avLst>
              <a:gd name="adj1" fmla="val -23958"/>
              <a:gd name="adj2" fmla="val 130565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最低有效位</a:t>
            </a:r>
          </a:p>
        </p:txBody>
      </p:sp>
      <p:sp>
        <p:nvSpPr>
          <p:cNvPr id="46" name="AutoShape 12">
            <a:extLst>
              <a:ext uri="{FF2B5EF4-FFF2-40B4-BE49-F238E27FC236}">
                <a16:creationId xmlns:a16="http://schemas.microsoft.com/office/drawing/2014/main" id="{D22DB8C0-FEF8-4385-BEEE-9035405A0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281" y="1376932"/>
            <a:ext cx="2449513" cy="503237"/>
          </a:xfrm>
          <a:prstGeom prst="wedgeEllipseCallout">
            <a:avLst>
              <a:gd name="adj1" fmla="val 30167"/>
              <a:gd name="adj2" fmla="val 119718"/>
            </a:avLst>
          </a:prstGeom>
          <a:solidFill>
            <a:srgbClr val="33CCCC"/>
          </a:solidFill>
          <a:ln w="9525" cmpd="sng">
            <a:solidFill>
              <a:srgbClr val="00FFCC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40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最高有效位</a:t>
            </a:r>
          </a:p>
        </p:txBody>
      </p:sp>
    </p:spTree>
    <p:extLst>
      <p:ext uri="{BB962C8B-B14F-4D97-AF65-F5344CB8AC3E}">
        <p14:creationId xmlns:p14="http://schemas.microsoft.com/office/powerpoint/2010/main" val="10272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utoUpdateAnimBg="0"/>
      <p:bldP spid="45" grpId="0" animBg="1" autoUpdateAnimBg="0"/>
      <p:bldP spid="46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计算机中数据如何存储？</a:t>
            </a: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84790" y="1214917"/>
            <a:ext cx="7847636" cy="4731039"/>
          </a:xfrm>
          <a:prstGeom prst="rect">
            <a:avLst/>
          </a:prstGeom>
          <a:solidFill>
            <a:srgbClr val="CCFF66">
              <a:alpha val="74117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600" b="1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129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30000"/>
              </a:lnSpc>
              <a:buAutoNum type="arabicPlain" startAt="8"/>
            </a:pP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30000"/>
              </a:lnSpc>
            </a:pP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20497" y="2205047"/>
            <a:ext cx="30829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127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920497" y="3716617"/>
            <a:ext cx="30702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-127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920497" y="2963872"/>
            <a:ext cx="30956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-128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920497" y="4522797"/>
            <a:ext cx="3070225" cy="541338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？？</a:t>
            </a:r>
          </a:p>
        </p:txBody>
      </p:sp>
      <p:sp>
        <p:nvSpPr>
          <p:cNvPr id="3" name="矩形 2"/>
          <p:cNvSpPr/>
          <p:nvPr/>
        </p:nvSpPr>
        <p:spPr>
          <a:xfrm>
            <a:off x="8858046" y="4559989"/>
            <a:ext cx="1980029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机器数表示问题</a:t>
            </a:r>
          </a:p>
        </p:txBody>
      </p:sp>
    </p:spTree>
    <p:extLst>
      <p:ext uri="{BB962C8B-B14F-4D97-AF65-F5344CB8AC3E}">
        <p14:creationId xmlns:p14="http://schemas.microsoft.com/office/powerpoint/2010/main" val="64170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进位制数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数的定点浮点表示方法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机器数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数的浮点表示方法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十进制的二进制编码与运算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65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机器数</a:t>
            </a:r>
            <a:r>
              <a:rPr lang="en-US" altLang="zh-CN" dirty="0"/>
              <a:t>/</a:t>
            </a:r>
            <a:r>
              <a:rPr lang="zh-CN" altLang="en-US" dirty="0"/>
              <a:t>机器码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b="1" dirty="0"/>
              <a:t>真值 </a:t>
            </a: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zh-CN" altLang="en-US" dirty="0"/>
              <a:t>书写用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将用</a:t>
            </a:r>
            <a:r>
              <a:rPr lang="en-US" altLang="zh-CN" sz="2200" dirty="0"/>
              <a:t>+ -</a:t>
            </a:r>
            <a:r>
              <a:rPr lang="zh-CN" altLang="en-US" sz="2200" dirty="0"/>
              <a:t>表示正负的二进制数称为符号数的真值。</a:t>
            </a:r>
            <a:r>
              <a:rPr lang="en-US" altLang="zh-CN" sz="2200" dirty="0"/>
              <a:t>+1001</a:t>
            </a:r>
            <a:r>
              <a:rPr lang="zh-CN" altLang="en-US" sz="2200" dirty="0"/>
              <a:t>、</a:t>
            </a:r>
            <a:r>
              <a:rPr lang="en-US" altLang="zh-CN" sz="2200" dirty="0"/>
              <a:t>-0011</a:t>
            </a:r>
            <a:endParaRPr lang="zh-CN" altLang="en-US" sz="2200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机器不能识别书写格式，计算机如何表示负数？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b="1" dirty="0"/>
              <a:t>机器码</a:t>
            </a:r>
            <a:r>
              <a:rPr lang="zh-CN" altLang="en-US" dirty="0"/>
              <a:t>   </a:t>
            </a:r>
            <a:r>
              <a:rPr lang="en-US" altLang="zh-CN" dirty="0"/>
              <a:t>(</a:t>
            </a:r>
            <a:r>
              <a:rPr lang="zh-CN" altLang="en-US" dirty="0"/>
              <a:t>符号数值化，机器内部使用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将符号和数值一起编码表示的二进制数称为机器码</a:t>
            </a:r>
            <a:endParaRPr lang="en-US" altLang="zh-CN" sz="2200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四种机器码</a:t>
            </a:r>
            <a:endParaRPr lang="en-US" altLang="zh-CN" dirty="0"/>
          </a:p>
          <a:p>
            <a:pPr lvl="1" eaLnBrk="1" hangingPunct="1"/>
            <a:r>
              <a:rPr lang="zh-CN" altLang="en-US" sz="2100" dirty="0"/>
              <a:t>原码 </a:t>
            </a:r>
            <a:r>
              <a:rPr lang="en-US" altLang="zh-CN" sz="2100" dirty="0"/>
              <a:t>Signed magnitude     </a:t>
            </a:r>
            <a:r>
              <a:rPr lang="zh-CN" altLang="en-US" sz="2100" dirty="0"/>
              <a:t>反码 </a:t>
            </a:r>
            <a:r>
              <a:rPr lang="en-US" altLang="zh-CN" sz="2100" dirty="0"/>
              <a:t>One’s complement</a:t>
            </a:r>
          </a:p>
          <a:p>
            <a:pPr lvl="1" eaLnBrk="1" hangingPunct="1"/>
            <a:r>
              <a:rPr lang="zh-CN" altLang="en-US" sz="2100" dirty="0"/>
              <a:t>补码 </a:t>
            </a:r>
            <a:r>
              <a:rPr lang="en-US" altLang="zh-CN" sz="2100" dirty="0"/>
              <a:t>Two’s complement  </a:t>
            </a:r>
            <a:r>
              <a:rPr lang="zh-CN" altLang="en-US" sz="2100" dirty="0"/>
              <a:t>移码 </a:t>
            </a:r>
            <a:r>
              <a:rPr lang="en-US" altLang="zh-CN" sz="2100" dirty="0"/>
              <a:t>Biased notation</a:t>
            </a:r>
          </a:p>
          <a:p>
            <a:pPr lvl="1" eaLnBrk="1" hangingPunct="1"/>
            <a:endParaRPr lang="en-US" altLang="zh-CN" sz="2100" dirty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5800" y="5755168"/>
            <a:ext cx="10731500" cy="5909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计算机内存中的某个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位编码到底是什么编码？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1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原码表示法（</a:t>
            </a:r>
            <a:r>
              <a:rPr lang="en-US" altLang="zh-CN" dirty="0"/>
              <a:t>Signed magnitude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648036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/>
              <a:t>增加符号位  </a:t>
            </a:r>
            <a:r>
              <a:rPr lang="en-US" altLang="zh-CN" dirty="0"/>
              <a:t>Add a sign bit  </a:t>
            </a:r>
          </a:p>
          <a:p>
            <a:pPr eaLnBrk="1" hangingPunct="1"/>
            <a:r>
              <a:rPr lang="zh-CN" altLang="en-US" dirty="0"/>
              <a:t>最高位为符号位，</a:t>
            </a:r>
            <a:r>
              <a:rPr lang="en-US" altLang="zh-CN" dirty="0"/>
              <a:t>0</a:t>
            </a:r>
            <a:r>
              <a:rPr lang="zh-CN" altLang="en-US" dirty="0"/>
              <a:t>：正，</a:t>
            </a:r>
            <a:r>
              <a:rPr lang="en-US" altLang="zh-CN" dirty="0"/>
              <a:t>1</a:t>
            </a:r>
            <a:r>
              <a:rPr lang="zh-CN" altLang="en-US" dirty="0"/>
              <a:t>：负，数值位不变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符号位的权值是多少？ 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dirty="0"/>
          </a:p>
          <a:p>
            <a:pPr eaLnBrk="1" hangingPunct="1"/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2775248" y="2658309"/>
            <a:ext cx="5545138" cy="1520824"/>
            <a:chOff x="0" y="0"/>
            <a:chExt cx="3493" cy="958"/>
          </a:xfrm>
        </p:grpSpPr>
        <p:sp>
          <p:nvSpPr>
            <p:cNvPr id="14" name="Text Box 3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原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</a:p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r>
                <a:rPr lang="en-US" altLang="zh-CN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+</a:t>
              </a:r>
              <a:r>
                <a:rPr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</a:t>
              </a:r>
              <a:r>
                <a:rPr lang="en-US" altLang="zh-CN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|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</a:t>
              </a:r>
              <a:r>
                <a:rPr lang="en-US" altLang="zh-CN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|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     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16" name="AutoShape 5"/>
            <p:cNvSpPr>
              <a:spLocks/>
            </p:cNvSpPr>
            <p:nvPr/>
          </p:nvSpPr>
          <p:spPr bwMode="auto">
            <a:xfrm>
              <a:off x="819" y="200"/>
              <a:ext cx="29" cy="669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2763569" y="4657265"/>
            <a:ext cx="5545138" cy="1503362"/>
            <a:chOff x="0" y="0"/>
            <a:chExt cx="3493" cy="947"/>
          </a:xfrm>
        </p:grpSpPr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原</a:t>
              </a: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1+|X|              -1</a:t>
              </a:r>
              <a:r>
                <a:rPr 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20" name="AutoShape 9"/>
            <p:cNvSpPr>
              <a:spLocks/>
            </p:cNvSpPr>
            <p:nvPr/>
          </p:nvSpPr>
          <p:spPr bwMode="auto">
            <a:xfrm>
              <a:off x="804" y="188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8106072" y="3237073"/>
            <a:ext cx="3019128" cy="53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符号位权值是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06072" y="5231939"/>
            <a:ext cx="301912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符号位权值是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7457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原码表示示例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[+0]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</a:t>
            </a:r>
            <a:r>
              <a:rPr lang="en-US" altLang="zh-CN" sz="3200" b="1" dirty="0">
                <a:latin typeface="Consolas" panose="020B0609020204030204" pitchFamily="49" charset="0"/>
              </a:rPr>
              <a:t>=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0.000…0</a:t>
            </a: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</a:t>
            </a:r>
            <a:r>
              <a:rPr lang="en-US" altLang="zh-CN" sz="3200" b="1" dirty="0">
                <a:latin typeface="Consolas" panose="020B0609020204030204" pitchFamily="49" charset="0"/>
              </a:rPr>
              <a:t>=</a:t>
            </a:r>
            <a:r>
              <a:rPr lang="en-US" altLang="zh-CN" sz="3200" b="1" u="sng" dirty="0">
                <a:solidFill>
                  <a:schemeClr val="accent2"/>
                </a:solidFill>
                <a:latin typeface="Consolas" panose="020B0609020204030204" pitchFamily="49" charset="0"/>
              </a:rPr>
              <a:t>1.000…0</a:t>
            </a: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[-0.1111]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b="1" dirty="0">
                <a:latin typeface="Consolas" panose="020B0609020204030204" pitchFamily="49" charset="0"/>
              </a:rPr>
              <a:t>.1111</a:t>
            </a: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[ 0.1111]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3200" b="1" dirty="0">
                <a:latin typeface="Consolas" panose="020B0609020204030204" pitchFamily="49" charset="0"/>
              </a:rPr>
              <a:t>.1111</a:t>
            </a: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[ 1110]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3200" b="1" dirty="0">
                <a:latin typeface="Consolas" panose="020B0609020204030204" pitchFamily="49" charset="0"/>
              </a:rPr>
              <a:t>1110</a:t>
            </a:r>
          </a:p>
          <a:p>
            <a:pPr eaLnBrk="1" hangingPunct="1"/>
            <a:r>
              <a:rPr lang="en-US" altLang="zh-CN" sz="3200" b="1" dirty="0">
                <a:latin typeface="Consolas" panose="020B0609020204030204" pitchFamily="49" charset="0"/>
              </a:rPr>
              <a:t>[-1110]</a:t>
            </a:r>
            <a:r>
              <a:rPr lang="zh-CN" altLang="en-US" sz="3200" b="1" baseline="-25000" dirty="0">
                <a:latin typeface="Consolas" panose="020B0609020204030204" pitchFamily="49" charset="0"/>
              </a:rPr>
              <a:t>原  </a:t>
            </a:r>
            <a:r>
              <a:rPr lang="en-US" altLang="zh-CN" sz="3200" b="1" dirty="0">
                <a:latin typeface="Consolas" panose="020B0609020204030204" pitchFamily="49" charset="0"/>
              </a:rPr>
              <a:t>= 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3200" b="1" dirty="0">
                <a:latin typeface="Consolas" panose="020B0609020204030204" pitchFamily="49" charset="0"/>
              </a:rPr>
              <a:t>1110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1292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原码表示区间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−0.11…1 ~ +0.11…1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[−(1−2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), 1−2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(−1,1) 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−011…1 ~ +011…1</a:t>
            </a:r>
          </a:p>
          <a:p>
            <a:pPr lvl="1">
              <a:spcBef>
                <a:spcPct val="50000"/>
              </a:spcBef>
            </a:pPr>
            <a:r>
              <a:rPr lang="zh-CN" altLang="en-US" sz="2400" dirty="0"/>
              <a:t> </a:t>
            </a:r>
            <a:r>
              <a:rPr lang="en-US" altLang="zh-CN" sz="2400" dirty="0"/>
              <a:t> [−(2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−1),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−1]        </a:t>
            </a:r>
            <a:r>
              <a:rPr lang="zh-CN" altLang="en-US" sz="2400" dirty="0"/>
              <a:t>或     </a:t>
            </a:r>
            <a:r>
              <a:rPr lang="en-US" altLang="zh-CN" sz="2400" dirty="0"/>
              <a:t>(−2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 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对称区间</a:t>
            </a:r>
            <a:endParaRPr lang="en-US" altLang="zh-CN" sz="2400" dirty="0"/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846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2.1 </a:t>
            </a:r>
            <a:r>
              <a:rPr lang="zh-CN" altLang="en-US" b="1" dirty="0">
                <a:solidFill>
                  <a:srgbClr val="C00000"/>
                </a:solidFill>
              </a:rPr>
              <a:t>数据表示的目的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2.2 </a:t>
            </a:r>
            <a:r>
              <a:rPr lang="zh-CN" altLang="en-US" dirty="0"/>
              <a:t>数值数据的表示</a:t>
            </a:r>
            <a:endParaRPr lang="en-US" altLang="zh-CN" dirty="0"/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2.3 </a:t>
            </a:r>
            <a:r>
              <a:rPr lang="zh-CN" altLang="en-US" dirty="0"/>
              <a:t>非数值数据的表示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2.4 </a:t>
            </a:r>
            <a:r>
              <a:rPr lang="zh-CN" altLang="en-US" dirty="0"/>
              <a:t>数据信息的校验</a:t>
            </a: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2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原码特性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76864" cy="5637024"/>
          </a:xfrm>
        </p:spPr>
        <p:txBody>
          <a:bodyPr/>
          <a:lstStyle/>
          <a:p>
            <a:pPr eaLnBrk="1" hangingPunct="1"/>
            <a:r>
              <a:rPr lang="zh-CN" altLang="en-US" dirty="0"/>
              <a:t>直观易懂</a:t>
            </a:r>
            <a:endParaRPr lang="en-US" altLang="zh-CN" dirty="0"/>
          </a:p>
          <a:p>
            <a:pPr lvl="1" eaLnBrk="1" hangingPunct="1"/>
            <a:r>
              <a:rPr lang="zh-CN" altLang="en-US" sz="2200" dirty="0"/>
              <a:t>第一位为符号位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其他为数值位</a:t>
            </a:r>
            <a:endParaRPr lang="en-US" altLang="zh-CN" sz="2200" dirty="0"/>
          </a:p>
          <a:p>
            <a:pPr eaLnBrk="1" hangingPunct="1"/>
            <a:r>
              <a:rPr lang="zh-CN" altLang="en-US" dirty="0"/>
              <a:t>正零负零两个零</a:t>
            </a:r>
            <a:endParaRPr lang="en-US" altLang="zh-CN" dirty="0"/>
          </a:p>
          <a:p>
            <a:pPr eaLnBrk="1" hangingPunct="1"/>
            <a:r>
              <a:rPr lang="zh-CN" altLang="en-US" sz="2800" dirty="0"/>
              <a:t>加、减运算方式不统一</a:t>
            </a:r>
          </a:p>
          <a:p>
            <a:pPr lvl="1" eaLnBrk="1" hangingPunct="1"/>
            <a:r>
              <a:rPr lang="zh-CN" altLang="en-US" sz="2200" dirty="0"/>
              <a:t>符号相异加法不能直接运算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特别当 </a:t>
            </a:r>
            <a:r>
              <a:rPr lang="en-US" altLang="zh-CN" sz="2200" dirty="0"/>
              <a:t>a&lt;b</a:t>
            </a:r>
            <a:r>
              <a:rPr lang="zh-CN" altLang="en-US" sz="2200" dirty="0"/>
              <a:t>时，实现 </a:t>
            </a:r>
            <a:r>
              <a:rPr lang="en-US" altLang="zh-CN" sz="2200" dirty="0"/>
              <a:t>a-b</a:t>
            </a:r>
            <a:r>
              <a:rPr lang="zh-CN" altLang="en-US" sz="2200" dirty="0"/>
              <a:t>比较困难</a:t>
            </a:r>
          </a:p>
          <a:p>
            <a:pPr eaLnBrk="1" hangingPunct="1"/>
            <a:r>
              <a:rPr lang="zh-CN" altLang="en-US" dirty="0"/>
              <a:t>从</a:t>
            </a:r>
            <a:r>
              <a:rPr lang="en-US" altLang="zh-CN" dirty="0"/>
              <a:t>50</a:t>
            </a:r>
            <a:r>
              <a:rPr lang="zh-CN" altLang="en-US" dirty="0"/>
              <a:t>年代开始，整数都采用</a:t>
            </a:r>
            <a:r>
              <a:rPr lang="zh-CN" altLang="en-US" dirty="0">
                <a:solidFill>
                  <a:srgbClr val="FF0000"/>
                </a:solidFill>
              </a:rPr>
              <a:t>补码</a:t>
            </a:r>
            <a:r>
              <a:rPr lang="zh-CN" altLang="en-US" dirty="0"/>
              <a:t>来表示</a:t>
            </a:r>
          </a:p>
          <a:p>
            <a:pPr>
              <a:defRPr/>
            </a:pPr>
            <a:r>
              <a:rPr lang="zh-CN" altLang="en-US" dirty="0"/>
              <a:t>但浮点数的尾数用原码定点小数表示</a:t>
            </a:r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565767" y="2237027"/>
            <a:ext cx="4904745" cy="260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0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1011001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 89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endParaRPr lang="en-US" altLang="zh-CN" sz="3200" b="1" kern="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+ </a:t>
            </a:r>
            <a:r>
              <a:rPr lang="en-US" altLang="zh-CN" sz="3200" b="1" u="sng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1001101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-77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r>
              <a:rPr lang="en-US" altLang="zh-CN" sz="3200" b="1" u="sng" kern="0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endParaRPr lang="en-US" altLang="zh-CN" sz="3200" b="1" kern="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sz="3200" b="1" kern="0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 0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0100110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r>
              <a:rPr lang="en-US" altLang="zh-CN" sz="3200" b="1" kern="0" dirty="0">
                <a:latin typeface="Courier New" panose="02070309020205020404" pitchFamily="49" charset="0"/>
                <a:ea typeface="宋体" panose="02010600030101010101" pitchFamily="2" charset="-122"/>
              </a:rPr>
              <a:t> =  38</a:t>
            </a:r>
            <a:r>
              <a:rPr lang="en-US" altLang="zh-CN" sz="3200" b="1" kern="0" baseline="-25000" dirty="0"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3200" b="1" kern="0" baseline="-2500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3200" b="1" kern="0" baseline="-25000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endParaRPr lang="en-US" alt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反码表示法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所谓反码，就是二进制的各位</a:t>
            </a:r>
            <a:r>
              <a:rPr lang="zh-CN" altLang="en-US" dirty="0">
                <a:solidFill>
                  <a:srgbClr val="F33799"/>
                </a:solidFill>
              </a:rPr>
              <a:t>数码</a:t>
            </a:r>
            <a:r>
              <a:rPr lang="zh-CN" altLang="en-US" dirty="0"/>
              <a:t>取反</a:t>
            </a:r>
          </a:p>
          <a:p>
            <a:pPr eaLnBrk="1" hangingPunct="1"/>
            <a:r>
              <a:rPr lang="zh-CN" altLang="en-US" dirty="0"/>
              <a:t>符号位表示方法与原码相同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Example: 7</a:t>
            </a:r>
            <a:r>
              <a:rPr lang="en-US" altLang="zh-CN" baseline="-25000" dirty="0">
                <a:ea typeface="宋体" panose="02010600030101010101" pitchFamily="2" charset="-122"/>
              </a:rPr>
              <a:t>10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en-US" altLang="zh-CN" dirty="0">
                <a:ea typeface="宋体" panose="02010600030101010101" pitchFamily="2" charset="-122"/>
              </a:rPr>
              <a:t>0111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  <a:r>
              <a:rPr lang="en-US" altLang="zh-CN" dirty="0">
                <a:ea typeface="宋体" panose="02010600030101010101" pitchFamily="2" charset="-122"/>
              </a:rPr>
              <a:t>  </a:t>
            </a:r>
          </a:p>
          <a:p>
            <a:pPr>
              <a:buNone/>
            </a:pPr>
            <a:r>
              <a:rPr lang="en-US" altLang="zh-CN" dirty="0">
                <a:ea typeface="宋体" panose="02010600030101010101" pitchFamily="2" charset="-122"/>
              </a:rPr>
              <a:t>	             </a:t>
            </a:r>
            <a:r>
              <a:rPr lang="en-US" altLang="zh-CN" sz="2800" dirty="0"/>
              <a:t>−</a:t>
            </a:r>
            <a:r>
              <a:rPr lang="en-US" altLang="zh-CN" dirty="0">
                <a:ea typeface="宋体" panose="02010600030101010101" pitchFamily="2" charset="-122"/>
              </a:rPr>
              <a:t>7</a:t>
            </a:r>
            <a:r>
              <a:rPr lang="en-US" altLang="zh-CN" baseline="-25000" dirty="0">
                <a:ea typeface="宋体" panose="02010600030101010101" pitchFamily="2" charset="-122"/>
              </a:rPr>
              <a:t>10</a:t>
            </a:r>
            <a:r>
              <a:rPr lang="en-US" altLang="zh-CN" dirty="0">
                <a:ea typeface="宋体" panose="02010600030101010101" pitchFamily="2" charset="-122"/>
              </a:rPr>
              <a:t> =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1000</a:t>
            </a:r>
            <a:r>
              <a:rPr lang="en-US" altLang="zh-CN" baseline="-25000" dirty="0">
                <a:ea typeface="宋体" panose="02010600030101010101" pitchFamily="2" charset="-122"/>
              </a:rPr>
              <a:t>2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Called </a:t>
            </a:r>
            <a:r>
              <a:rPr lang="en-US" altLang="zh-CN" u="sng" dirty="0">
                <a:solidFill>
                  <a:schemeClr val="accent2"/>
                </a:solidFill>
                <a:ea typeface="宋体" panose="02010600030101010101" pitchFamily="2" charset="-122"/>
              </a:rPr>
              <a:t>One</a:t>
            </a:r>
            <a:r>
              <a:rPr lang="en-US" altLang="zh-CN" u="sng" dirty="0">
                <a:solidFill>
                  <a:schemeClr val="accent2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’</a:t>
            </a:r>
            <a:r>
              <a:rPr lang="en-US" altLang="zh-CN" u="sng" dirty="0">
                <a:solidFill>
                  <a:schemeClr val="accent2"/>
                </a:solidFill>
                <a:ea typeface="宋体" panose="02010600030101010101" pitchFamily="2" charset="-122"/>
              </a:rPr>
              <a:t>s Complement</a:t>
            </a:r>
          </a:p>
          <a:p>
            <a:pPr eaLnBrk="1" hangingPunct="1"/>
            <a:endParaRPr lang="en-US" altLang="zh-CN" u="sng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[+0]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.000…0   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.111…1</a:t>
            </a: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[0.1111]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.1111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0.1111]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.0000</a:t>
            </a:r>
          </a:p>
          <a:p>
            <a:pPr>
              <a:lnSpc>
                <a:spcPct val="115000"/>
              </a:lnSpc>
            </a:pPr>
            <a:r>
              <a:rPr lang="en-US" altLang="zh-CN" sz="2800" dirty="0">
                <a:latin typeface="Consolas" panose="020B0609020204030204" pitchFamily="49" charset="0"/>
              </a:rPr>
              <a:t>[1110]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latin typeface="Consolas" panose="020B0609020204030204" pitchFamily="49" charset="0"/>
              </a:rPr>
              <a:t>1110        [</a:t>
            </a:r>
            <a:r>
              <a:rPr lang="en-US" altLang="zh-CN" sz="2800" dirty="0"/>
              <a:t>−</a:t>
            </a:r>
            <a:r>
              <a:rPr lang="en-US" altLang="zh-CN" sz="2800" dirty="0">
                <a:latin typeface="Consolas" panose="020B0609020204030204" pitchFamily="49" charset="0"/>
              </a:rPr>
              <a:t>1110]</a:t>
            </a:r>
            <a:r>
              <a:rPr lang="zh-CN" altLang="en-US" sz="2800" baseline="-25000" dirty="0">
                <a:latin typeface="Consolas" panose="020B0609020204030204" pitchFamily="49" charset="0"/>
              </a:rPr>
              <a:t>反</a:t>
            </a:r>
            <a:r>
              <a:rPr lang="en-US" altLang="zh-CN" sz="2800" dirty="0">
                <a:latin typeface="Consolas" panose="020B0609020204030204" pitchFamily="49" charset="0"/>
              </a:rPr>
              <a:t>=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2800" dirty="0">
                <a:latin typeface="Consolas" panose="020B0609020204030204" pitchFamily="49" charset="0"/>
              </a:rPr>
              <a:t>0001</a:t>
            </a:r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159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反码表示法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3178215" y="1600531"/>
            <a:ext cx="5545138" cy="1606550"/>
            <a:chOff x="0" y="0"/>
            <a:chExt cx="3493" cy="1012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反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n+1</a:t>
              </a:r>
              <a:r>
                <a:rPr lang="zh-CN" alt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－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1+X 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839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3178215" y="3657932"/>
            <a:ext cx="5545138" cy="1606551"/>
            <a:chOff x="0" y="0"/>
            <a:chExt cx="3493" cy="1012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[X] </a:t>
              </a:r>
              <a:r>
                <a:rPr lang="zh-CN" altLang="en-US" sz="2400" b="1" baseline="-25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反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=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    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2 - 2</a:t>
              </a:r>
              <a:r>
                <a:rPr lang="zh-CN" alt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－</a:t>
              </a:r>
              <a:r>
                <a:rPr lang="en-US" sz="2400" b="1" baseline="50000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n</a:t>
              </a:r>
              <a:r>
                <a:rPr lang="en-US" sz="2400" b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+X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   -1</a:t>
              </a:r>
              <a:r>
                <a:rPr 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&lt;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X </a:t>
              </a:r>
              <a:r>
                <a:rPr lang="en-US" sz="18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≤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rPr>
                <a:t>0</a:t>
              </a:r>
            </a:p>
          </p:txBody>
        </p:sp>
        <p:sp>
          <p:nvSpPr>
            <p:cNvPr id="12" name="AutoShape 10"/>
            <p:cNvSpPr>
              <a:spLocks/>
            </p:cNvSpPr>
            <p:nvPr/>
          </p:nvSpPr>
          <p:spPr bwMode="auto">
            <a:xfrm>
              <a:off x="839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1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反码公式证明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定点小数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-1&lt;x&lt;=0</a:t>
            </a:r>
            <a:r>
              <a:rPr lang="zh-CN" altLang="en-US" dirty="0"/>
              <a:t>时  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假设  </a:t>
            </a:r>
            <a:r>
              <a:rPr lang="en-US" altLang="zh-CN" sz="2200" dirty="0"/>
              <a:t>x=-0.x</a:t>
            </a:r>
            <a:r>
              <a:rPr lang="en-US" altLang="zh-CN" sz="2200" baseline="-25000" dirty="0"/>
              <a:t>1</a:t>
            </a:r>
            <a:r>
              <a:rPr lang="en-US" altLang="zh-CN" sz="2200" dirty="0"/>
              <a:t>x</a:t>
            </a:r>
            <a:r>
              <a:rPr lang="en-US" altLang="zh-CN" sz="2200" baseline="-25000" dirty="0"/>
              <a:t>2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 err="1"/>
              <a:t>x</a:t>
            </a:r>
            <a:r>
              <a:rPr lang="en-US" altLang="zh-CN" sz="2200" baseline="-25000" dirty="0" err="1"/>
              <a:t>n</a:t>
            </a:r>
            <a:r>
              <a:rPr lang="en-US" altLang="zh-CN" sz="2200" baseline="-25000" dirty="0"/>
              <a:t>  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200" dirty="0"/>
              <a:t>假</a:t>
            </a:r>
            <a:r>
              <a:rPr lang="en-US" altLang="zh-CN" sz="2200" dirty="0"/>
              <a:t>[x]</a:t>
            </a:r>
            <a:r>
              <a:rPr lang="zh-CN" altLang="en-US" sz="2200" baseline="-25000" dirty="0"/>
              <a:t>反</a:t>
            </a:r>
            <a:r>
              <a:rPr lang="en-US" altLang="zh-CN" sz="2200" dirty="0"/>
              <a:t>= 1.</a:t>
            </a:r>
            <a:r>
              <a:rPr lang="en-US" altLang="zh-CN" sz="2200" dirty="0">
                <a:solidFill>
                  <a:srgbClr val="0000FF"/>
                </a:solidFill>
              </a:rPr>
              <a:t>x</a:t>
            </a:r>
            <a:r>
              <a:rPr lang="en-US" altLang="zh-CN" sz="2200" baseline="-25000" dirty="0">
                <a:solidFill>
                  <a:srgbClr val="0000FF"/>
                </a:solidFill>
              </a:rPr>
              <a:t>1</a:t>
            </a:r>
            <a:r>
              <a:rPr lang="en-US" altLang="zh-CN" sz="2200" dirty="0">
                <a:solidFill>
                  <a:srgbClr val="0000FF"/>
                </a:solidFill>
              </a:rPr>
              <a:t>x</a:t>
            </a:r>
            <a:r>
              <a:rPr lang="en-US" altLang="zh-CN" sz="2200" baseline="-25000" dirty="0">
                <a:solidFill>
                  <a:srgbClr val="0000FF"/>
                </a:solidFill>
              </a:rPr>
              <a:t>2</a:t>
            </a:r>
            <a:r>
              <a:rPr lang="en-US" altLang="zh-CN" sz="2200" dirty="0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lang="en-US" altLang="zh-CN" sz="2200" dirty="0" err="1">
                <a:solidFill>
                  <a:srgbClr val="0000FF"/>
                </a:solidFill>
              </a:rPr>
              <a:t>x</a:t>
            </a:r>
            <a:r>
              <a:rPr lang="en-US" altLang="zh-CN" sz="2200" baseline="-25000" dirty="0" err="1">
                <a:solidFill>
                  <a:srgbClr val="0000FF"/>
                </a:solidFill>
              </a:rPr>
              <a:t>n</a:t>
            </a:r>
            <a:endParaRPr lang="en-US" altLang="zh-CN" sz="220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sz="2200" dirty="0"/>
              <a:t>[x]</a:t>
            </a:r>
            <a:r>
              <a:rPr lang="zh-CN" altLang="en-US" sz="2200" baseline="-25000" dirty="0"/>
              <a:t>反</a:t>
            </a:r>
            <a:r>
              <a:rPr lang="en-US" altLang="zh-CN" sz="2200" dirty="0"/>
              <a:t>+|x|=1.11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1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altLang="zh-CN" sz="2200" dirty="0"/>
              <a:t>                 =1.11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1+0.00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1-0.00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1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altLang="zh-CN" sz="2200" dirty="0"/>
              <a:t>                 =10.00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0-0.00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r>
              <a:rPr lang="en-US" altLang="zh-CN" sz="2200" dirty="0"/>
              <a:t>1</a:t>
            </a:r>
          </a:p>
          <a:p>
            <a:pPr lvl="1" eaLnBrk="1" hangingPunct="1">
              <a:lnSpc>
                <a:spcPct val="130000"/>
              </a:lnSpc>
              <a:buNone/>
            </a:pPr>
            <a:r>
              <a:rPr lang="en-US" altLang="zh-CN" sz="2200" dirty="0"/>
              <a:t>                 =2-2</a:t>
            </a:r>
            <a:r>
              <a:rPr lang="en-US" altLang="zh-CN" sz="2200" baseline="50000" dirty="0"/>
              <a:t>-n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[x]</a:t>
            </a:r>
            <a:r>
              <a:rPr lang="zh-CN" altLang="en-US" baseline="-25000" dirty="0"/>
              <a:t>反</a:t>
            </a:r>
            <a:r>
              <a:rPr lang="en-US" altLang="zh-CN" dirty="0"/>
              <a:t>=2-2</a:t>
            </a:r>
            <a:r>
              <a:rPr lang="en-US" altLang="zh-CN" baseline="50000" dirty="0"/>
              <a:t>-n</a:t>
            </a:r>
            <a:r>
              <a:rPr lang="en-US" altLang="zh-CN" dirty="0"/>
              <a:t>-|x|=2-2</a:t>
            </a:r>
            <a:r>
              <a:rPr lang="en-US" altLang="zh-CN" baseline="50000" dirty="0"/>
              <a:t>-n</a:t>
            </a:r>
            <a:r>
              <a:rPr lang="en-US" altLang="zh-CN" dirty="0"/>
              <a:t>+x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定点整数证明方法相同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391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反码表示区间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−0.11…1 ~ +0.11…1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[−(1-2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),1-2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(-1,1) 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 </a:t>
            </a:r>
            <a:r>
              <a:rPr lang="en-US" altLang="zh-CN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   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−011…1 ~ +011…1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[−(2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−1),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−1]        </a:t>
            </a:r>
            <a:r>
              <a:rPr lang="zh-CN" altLang="en-US" sz="2400" dirty="0"/>
              <a:t>或     </a:t>
            </a:r>
            <a:r>
              <a:rPr lang="en-US" altLang="zh-CN" sz="2400" dirty="0"/>
              <a:t>(−2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对称区间，范围与原码相同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9876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反码特性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21982"/>
            <a:ext cx="5924443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两个零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求反用逻辑门容易实现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运算仍然很复杂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相加时需要将符号位的进位位增加到</a:t>
            </a:r>
            <a:r>
              <a:rPr lang="en-US" altLang="zh-CN" dirty="0"/>
              <a:t>LSB</a:t>
            </a:r>
            <a:r>
              <a:rPr lang="zh-CN" altLang="en-US" dirty="0"/>
              <a:t>上</a:t>
            </a:r>
          </a:p>
        </p:txBody>
      </p:sp>
      <p:sp>
        <p:nvSpPr>
          <p:cNvPr id="4" name="矩形: 圆角 9">
            <a:extLst>
              <a:ext uri="{FF2B5EF4-FFF2-40B4-BE49-F238E27FC236}">
                <a16:creationId xmlns:a16="http://schemas.microsoft.com/office/drawing/2014/main" id="{75FA8A80-520B-4B61-80FA-DD12DF3D355D}"/>
              </a:ext>
            </a:extLst>
          </p:cNvPr>
          <p:cNvSpPr/>
          <p:nvPr/>
        </p:nvSpPr>
        <p:spPr>
          <a:xfrm>
            <a:off x="6267586" y="1903214"/>
            <a:ext cx="5380623" cy="4032448"/>
          </a:xfrm>
          <a:prstGeom prst="roundRect">
            <a:avLst>
              <a:gd name="adj" fmla="val 5192"/>
            </a:avLst>
          </a:prstGeom>
          <a:noFill/>
          <a:ln w="15875">
            <a:solidFill>
              <a:srgbClr val="0066B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A99178D-0BFD-43C8-9CF9-464E24D481AB}"/>
              </a:ext>
            </a:extLst>
          </p:cNvPr>
          <p:cNvSpPr/>
          <p:nvPr/>
        </p:nvSpPr>
        <p:spPr>
          <a:xfrm>
            <a:off x="6280354" y="2004649"/>
            <a:ext cx="4380719" cy="7921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已知： x = 1101 ， Y = -1010    用反码运算求  X+Y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CDBFF16-A2B9-4B65-9454-F7C1030F7560}"/>
              </a:ext>
            </a:extLst>
          </p:cNvPr>
          <p:cNvSpPr/>
          <p:nvPr/>
        </p:nvSpPr>
        <p:spPr>
          <a:xfrm>
            <a:off x="6628332" y="2887401"/>
            <a:ext cx="4813547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 [x]</a:t>
            </a:r>
            <a:r>
              <a:rPr lang="zh-CN" altLang="en-US" sz="20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01101 ， [Y]</a:t>
            </a:r>
            <a:r>
              <a:rPr lang="zh-CN" altLang="en-US" sz="200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10101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7090E8D-EEBD-4B62-866C-F8231732E2E2}"/>
              </a:ext>
            </a:extLst>
          </p:cNvPr>
          <p:cNvSpPr/>
          <p:nvPr/>
        </p:nvSpPr>
        <p:spPr>
          <a:xfrm>
            <a:off x="8321005" y="5499680"/>
            <a:ext cx="214954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X+Y = 0 0011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2C858D90-9E11-4411-A2DE-5F87770FB0A9}"/>
              </a:ext>
            </a:extLst>
          </p:cNvPr>
          <p:cNvGrpSpPr/>
          <p:nvPr/>
        </p:nvGrpSpPr>
        <p:grpSpPr>
          <a:xfrm>
            <a:off x="8385817" y="3551138"/>
            <a:ext cx="1298575" cy="1684337"/>
            <a:chOff x="952" y="0"/>
            <a:chExt cx="818" cy="1061"/>
          </a:xfrm>
        </p:grpSpPr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D89FD64C-2A5D-45F0-82EF-94FB1220E557}"/>
                </a:ext>
              </a:extLst>
            </p:cNvPr>
            <p:cNvSpPr txBox="1"/>
            <p:nvPr/>
          </p:nvSpPr>
          <p:spPr>
            <a:xfrm>
              <a:off x="1134" y="0"/>
              <a:ext cx="635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01101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64DF2AD8-E328-4933-878C-116546B83B9A}"/>
                </a:ext>
              </a:extLst>
            </p:cNvPr>
            <p:cNvSpPr txBox="1"/>
            <p:nvPr/>
          </p:nvSpPr>
          <p:spPr>
            <a:xfrm>
              <a:off x="1134" y="187"/>
              <a:ext cx="59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10101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30C95B8F-68BC-46C1-9577-DDEED81D41B8}"/>
                </a:ext>
              </a:extLst>
            </p:cNvPr>
            <p:cNvSpPr txBox="1"/>
            <p:nvPr/>
          </p:nvSpPr>
          <p:spPr>
            <a:xfrm>
              <a:off x="1073" y="410"/>
              <a:ext cx="681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dirty="0">
                  <a:solidFill>
                    <a:srgbClr val="CC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00010</a:t>
              </a:r>
            </a:p>
          </p:txBody>
        </p:sp>
        <p:sp>
          <p:nvSpPr>
            <p:cNvPr id="13" name="Text Box 10">
              <a:extLst>
                <a:ext uri="{FF2B5EF4-FFF2-40B4-BE49-F238E27FC236}">
                  <a16:creationId xmlns:a16="http://schemas.microsoft.com/office/drawing/2014/main" id="{47B64638-2DBB-4179-A002-E9B5C1FEBB09}"/>
                </a:ext>
              </a:extLst>
            </p:cNvPr>
            <p:cNvSpPr txBox="1"/>
            <p:nvPr/>
          </p:nvSpPr>
          <p:spPr>
            <a:xfrm>
              <a:off x="952" y="232"/>
              <a:ext cx="27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DE291EF0-FF25-489C-B267-31FA88B2ACF7}"/>
                </a:ext>
              </a:extLst>
            </p:cNvPr>
            <p:cNvSpPr txBox="1"/>
            <p:nvPr/>
          </p:nvSpPr>
          <p:spPr>
            <a:xfrm>
              <a:off x="952" y="643"/>
              <a:ext cx="27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</a:rPr>
                <a:t>+</a:t>
              </a:r>
            </a:p>
          </p:txBody>
        </p:sp>
        <p:sp>
          <p:nvSpPr>
            <p:cNvPr id="15" name="Text Box 12">
              <a:extLst>
                <a:ext uri="{FF2B5EF4-FFF2-40B4-BE49-F238E27FC236}">
                  <a16:creationId xmlns:a16="http://schemas.microsoft.com/office/drawing/2014/main" id="{4FCFDD2F-7848-47D9-8D50-A612ECF7CEB7}"/>
                </a:ext>
              </a:extLst>
            </p:cNvPr>
            <p:cNvSpPr txBox="1"/>
            <p:nvPr/>
          </p:nvSpPr>
          <p:spPr>
            <a:xfrm>
              <a:off x="1088" y="597"/>
              <a:ext cx="68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u="sng" dirty="0">
                  <a:solidFill>
                    <a:schemeClr val="tx1"/>
                  </a:solidFill>
                  <a:latin typeface="Arial" panose="020B0604020202020204" pitchFamily="34" charset="0"/>
                </a:rPr>
                <a:t>           1</a:t>
              </a:r>
            </a:p>
          </p:txBody>
        </p:sp>
        <p:sp>
          <p:nvSpPr>
            <p:cNvPr id="16" name="Text Box 13">
              <a:extLst>
                <a:ext uri="{FF2B5EF4-FFF2-40B4-BE49-F238E27FC236}">
                  <a16:creationId xmlns:a16="http://schemas.microsoft.com/office/drawing/2014/main" id="{69F8A86A-3948-4F36-8BFB-4356F00EC720}"/>
                </a:ext>
              </a:extLst>
            </p:cNvPr>
            <p:cNvSpPr txBox="1"/>
            <p:nvPr/>
          </p:nvSpPr>
          <p:spPr>
            <a:xfrm>
              <a:off x="1089" y="830"/>
              <a:ext cx="68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1800" b="1" dirty="0">
                  <a:solidFill>
                    <a:schemeClr val="tx1"/>
                  </a:solidFill>
                  <a:latin typeface="Arial" panose="020B0604020202020204" pitchFamily="34" charset="0"/>
                </a:rPr>
                <a:t>  </a:t>
              </a:r>
              <a:r>
                <a:rPr lang="en-US" altLang="zh-CN" sz="1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8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有趣的时钟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与</a:t>
            </a:r>
            <a:r>
              <a:rPr lang="en-US" altLang="zh-CN" dirty="0"/>
              <a:t>-3</a:t>
            </a:r>
            <a:r>
              <a:rPr lang="zh-CN" altLang="en-US" dirty="0"/>
              <a:t>、</a:t>
            </a:r>
            <a:r>
              <a:rPr lang="en-US" altLang="zh-CN" dirty="0"/>
              <a:t>21</a:t>
            </a:r>
            <a:r>
              <a:rPr lang="zh-CN" altLang="en-US" dirty="0"/>
              <a:t>等效</a:t>
            </a:r>
            <a:r>
              <a:rPr lang="zh-CN" altLang="en-US" sz="2800" dirty="0"/>
              <a:t> </a:t>
            </a:r>
          </a:p>
          <a:p>
            <a:endParaRPr lang="zh-CN" altLang="en-US" dirty="0"/>
          </a:p>
        </p:txBody>
      </p:sp>
      <p:sp>
        <p:nvSpPr>
          <p:cNvPr id="5" name="Rectangle 47"/>
          <p:cNvSpPr>
            <a:spLocks noChangeArrowheads="1"/>
          </p:cNvSpPr>
          <p:nvPr/>
        </p:nvSpPr>
        <p:spPr bwMode="auto">
          <a:xfrm>
            <a:off x="2057400" y="2286000"/>
            <a:ext cx="2438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</a:pPr>
            <a:endParaRPr lang="zh-CN" altLang="en-US" sz="3000" dirty="0"/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6759010" y="3426040"/>
            <a:ext cx="2016125" cy="2016125"/>
            <a:chOff x="0" y="0"/>
            <a:chExt cx="1270" cy="1270"/>
          </a:xfrm>
        </p:grpSpPr>
        <p:sp>
          <p:nvSpPr>
            <p:cNvPr id="7" name="Oval 50"/>
            <p:cNvSpPr>
              <a:spLocks noChangeArrowheads="1"/>
            </p:cNvSpPr>
            <p:nvPr/>
          </p:nvSpPr>
          <p:spPr bwMode="auto">
            <a:xfrm>
              <a:off x="0" y="0"/>
              <a:ext cx="1270" cy="1270"/>
            </a:xfrm>
            <a:prstGeom prst="ellipse">
              <a:avLst/>
            </a:prstGeom>
            <a:solidFill>
              <a:srgbClr val="CCFFCC"/>
            </a:solidFill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/>
            </a:p>
          </p:txBody>
        </p:sp>
        <p:sp>
          <p:nvSpPr>
            <p:cNvPr id="8" name="Line 51"/>
            <p:cNvSpPr>
              <a:spLocks noChangeShapeType="1"/>
            </p:cNvSpPr>
            <p:nvPr/>
          </p:nvSpPr>
          <p:spPr bwMode="auto">
            <a:xfrm>
              <a:off x="0" y="635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9" name="Line 52"/>
            <p:cNvSpPr>
              <a:spLocks noChangeShapeType="1"/>
            </p:cNvSpPr>
            <p:nvPr/>
          </p:nvSpPr>
          <p:spPr bwMode="auto">
            <a:xfrm>
              <a:off x="1179" y="635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0" name="Line 53"/>
            <p:cNvSpPr>
              <a:spLocks noChangeShapeType="1"/>
            </p:cNvSpPr>
            <p:nvPr/>
          </p:nvSpPr>
          <p:spPr bwMode="auto">
            <a:xfrm>
              <a:off x="635" y="1179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1" name="Line 54"/>
            <p:cNvSpPr>
              <a:spLocks noChangeShapeType="1"/>
            </p:cNvSpPr>
            <p:nvPr/>
          </p:nvSpPr>
          <p:spPr bwMode="auto">
            <a:xfrm>
              <a:off x="635" y="0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2" name="Text Box 55"/>
            <p:cNvSpPr txBox="1">
              <a:spLocks noChangeArrowheads="1"/>
            </p:cNvSpPr>
            <p:nvPr/>
          </p:nvSpPr>
          <p:spPr bwMode="auto">
            <a:xfrm>
              <a:off x="418" y="45"/>
              <a:ext cx="40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13" name="Text Box 56"/>
            <p:cNvSpPr txBox="1">
              <a:spLocks noChangeArrowheads="1"/>
            </p:cNvSpPr>
            <p:nvPr/>
          </p:nvSpPr>
          <p:spPr bwMode="auto">
            <a:xfrm>
              <a:off x="953" y="498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4" name="Text Box 57"/>
            <p:cNvSpPr txBox="1">
              <a:spLocks noChangeArrowheads="1"/>
            </p:cNvSpPr>
            <p:nvPr/>
          </p:nvSpPr>
          <p:spPr bwMode="auto">
            <a:xfrm>
              <a:off x="474" y="993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15" name="Text Box 58"/>
            <p:cNvSpPr txBox="1">
              <a:spLocks noChangeArrowheads="1"/>
            </p:cNvSpPr>
            <p:nvPr/>
          </p:nvSpPr>
          <p:spPr bwMode="auto">
            <a:xfrm>
              <a:off x="0" y="498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16" name="Group 59"/>
          <p:cNvGrpSpPr>
            <a:grpSpLocks/>
          </p:cNvGrpSpPr>
          <p:nvPr/>
        </p:nvGrpSpPr>
        <p:grpSpPr bwMode="auto">
          <a:xfrm>
            <a:off x="3447485" y="3426040"/>
            <a:ext cx="2016125" cy="2016125"/>
            <a:chOff x="0" y="0"/>
            <a:chExt cx="1270" cy="1270"/>
          </a:xfrm>
        </p:grpSpPr>
        <p:sp>
          <p:nvSpPr>
            <p:cNvPr id="17" name="Oval 60"/>
            <p:cNvSpPr>
              <a:spLocks noChangeArrowheads="1"/>
            </p:cNvSpPr>
            <p:nvPr/>
          </p:nvSpPr>
          <p:spPr bwMode="auto">
            <a:xfrm>
              <a:off x="0" y="0"/>
              <a:ext cx="1270" cy="1270"/>
            </a:xfrm>
            <a:prstGeom prst="ellipse">
              <a:avLst/>
            </a:prstGeom>
            <a:solidFill>
              <a:srgbClr val="CCFFCC"/>
            </a:solidFill>
            <a:ln w="317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/>
            </a:p>
          </p:txBody>
        </p:sp>
        <p:sp>
          <p:nvSpPr>
            <p:cNvPr id="18" name="Line 61"/>
            <p:cNvSpPr>
              <a:spLocks noChangeShapeType="1"/>
            </p:cNvSpPr>
            <p:nvPr/>
          </p:nvSpPr>
          <p:spPr bwMode="auto">
            <a:xfrm>
              <a:off x="0" y="635"/>
              <a:ext cx="9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19" name="Line 62"/>
            <p:cNvSpPr>
              <a:spLocks noChangeShapeType="1"/>
            </p:cNvSpPr>
            <p:nvPr/>
          </p:nvSpPr>
          <p:spPr bwMode="auto">
            <a:xfrm>
              <a:off x="1179" y="635"/>
              <a:ext cx="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0" name="Line 63"/>
            <p:cNvSpPr>
              <a:spLocks noChangeShapeType="1"/>
            </p:cNvSpPr>
            <p:nvPr/>
          </p:nvSpPr>
          <p:spPr bwMode="auto">
            <a:xfrm>
              <a:off x="635" y="1179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1" name="Line 64"/>
            <p:cNvSpPr>
              <a:spLocks noChangeShapeType="1"/>
            </p:cNvSpPr>
            <p:nvPr/>
          </p:nvSpPr>
          <p:spPr bwMode="auto">
            <a:xfrm>
              <a:off x="635" y="0"/>
              <a:ext cx="0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2" name="Text Box 65"/>
            <p:cNvSpPr txBox="1">
              <a:spLocks noChangeArrowheads="1"/>
            </p:cNvSpPr>
            <p:nvPr/>
          </p:nvSpPr>
          <p:spPr bwMode="auto">
            <a:xfrm>
              <a:off x="467" y="45"/>
              <a:ext cx="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ea typeface="宋体" panose="02010600030101010101" pitchFamily="2" charset="-122"/>
                </a:rPr>
                <a:t>12</a:t>
              </a:r>
            </a:p>
          </p:txBody>
        </p:sp>
        <p:sp>
          <p:nvSpPr>
            <p:cNvPr id="23" name="Text Box 66"/>
            <p:cNvSpPr txBox="1">
              <a:spLocks noChangeArrowheads="1"/>
            </p:cNvSpPr>
            <p:nvPr/>
          </p:nvSpPr>
          <p:spPr bwMode="auto">
            <a:xfrm>
              <a:off x="953" y="498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24" name="Text Box 67"/>
            <p:cNvSpPr txBox="1">
              <a:spLocks noChangeArrowheads="1"/>
            </p:cNvSpPr>
            <p:nvPr/>
          </p:nvSpPr>
          <p:spPr bwMode="auto">
            <a:xfrm>
              <a:off x="474" y="993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25" name="Text Box 68"/>
            <p:cNvSpPr txBox="1">
              <a:spLocks noChangeArrowheads="1"/>
            </p:cNvSpPr>
            <p:nvPr/>
          </p:nvSpPr>
          <p:spPr bwMode="auto">
            <a:xfrm>
              <a:off x="0" y="498"/>
              <a:ext cx="3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 b="1" dirty="0">
                  <a:ea typeface="宋体" panose="02010600030101010101" pitchFamily="2" charset="-122"/>
                </a:rPr>
                <a:t>9</a:t>
              </a:r>
            </a:p>
          </p:txBody>
        </p:sp>
      </p:grpSp>
      <p:grpSp>
        <p:nvGrpSpPr>
          <p:cNvPr id="26" name="Group 69"/>
          <p:cNvGrpSpPr>
            <a:grpSpLocks/>
          </p:cNvGrpSpPr>
          <p:nvPr/>
        </p:nvGrpSpPr>
        <p:grpSpPr bwMode="auto">
          <a:xfrm>
            <a:off x="3876109" y="4434102"/>
            <a:ext cx="1225550" cy="0"/>
            <a:chOff x="0" y="0"/>
            <a:chExt cx="772" cy="0"/>
          </a:xfrm>
        </p:grpSpPr>
        <p:sp>
          <p:nvSpPr>
            <p:cNvPr id="27" name="Line 70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386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28" name="Line 71"/>
            <p:cNvSpPr>
              <a:spLocks noChangeShapeType="1"/>
            </p:cNvSpPr>
            <p:nvPr/>
          </p:nvSpPr>
          <p:spPr bwMode="auto">
            <a:xfrm flipH="1" flipV="1">
              <a:off x="386" y="0"/>
              <a:ext cx="386" cy="0"/>
            </a:xfrm>
            <a:prstGeom prst="line">
              <a:avLst/>
            </a:prstGeom>
            <a:noFill/>
            <a:ln w="3175">
              <a:solidFill>
                <a:srgbClr val="CC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29" name="Line 72"/>
          <p:cNvSpPr>
            <a:spLocks noChangeShapeType="1"/>
          </p:cNvSpPr>
          <p:nvPr/>
        </p:nvSpPr>
        <p:spPr bwMode="auto">
          <a:xfrm flipV="1">
            <a:off x="4453959" y="3786403"/>
            <a:ext cx="0" cy="649287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grpSp>
        <p:nvGrpSpPr>
          <p:cNvPr id="30" name="Group 73"/>
          <p:cNvGrpSpPr>
            <a:grpSpLocks/>
          </p:cNvGrpSpPr>
          <p:nvPr/>
        </p:nvGrpSpPr>
        <p:grpSpPr bwMode="auto">
          <a:xfrm>
            <a:off x="7189222" y="4434102"/>
            <a:ext cx="1225550" cy="0"/>
            <a:chOff x="0" y="0"/>
            <a:chExt cx="772" cy="0"/>
          </a:xfrm>
        </p:grpSpPr>
        <p:sp>
          <p:nvSpPr>
            <p:cNvPr id="31" name="Line 74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386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32" name="Line 75"/>
            <p:cNvSpPr>
              <a:spLocks noChangeShapeType="1"/>
            </p:cNvSpPr>
            <p:nvPr/>
          </p:nvSpPr>
          <p:spPr bwMode="auto">
            <a:xfrm flipH="1" flipV="1">
              <a:off x="386" y="0"/>
              <a:ext cx="386" cy="0"/>
            </a:xfrm>
            <a:prstGeom prst="line">
              <a:avLst/>
            </a:prstGeom>
            <a:noFill/>
            <a:ln w="3175">
              <a:solidFill>
                <a:srgbClr val="CC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33" name="Line 76"/>
          <p:cNvSpPr>
            <a:spLocks noChangeShapeType="1"/>
          </p:cNvSpPr>
          <p:nvPr/>
        </p:nvSpPr>
        <p:spPr bwMode="auto">
          <a:xfrm flipV="1">
            <a:off x="7767072" y="3786403"/>
            <a:ext cx="0" cy="649287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4" name="Oval 77"/>
          <p:cNvSpPr>
            <a:spLocks noChangeArrowheads="1"/>
          </p:cNvSpPr>
          <p:nvPr/>
        </p:nvSpPr>
        <p:spPr bwMode="auto">
          <a:xfrm>
            <a:off x="5085785" y="1409915"/>
            <a:ext cx="2016125" cy="2016125"/>
          </a:xfrm>
          <a:prstGeom prst="ellipse">
            <a:avLst/>
          </a:prstGeom>
          <a:solidFill>
            <a:srgbClr val="CCFFCC"/>
          </a:solidFill>
          <a:ln w="317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b="1"/>
          </a:p>
        </p:txBody>
      </p:sp>
      <p:sp>
        <p:nvSpPr>
          <p:cNvPr id="35" name="Line 78"/>
          <p:cNvSpPr>
            <a:spLocks noChangeShapeType="1"/>
          </p:cNvSpPr>
          <p:nvPr/>
        </p:nvSpPr>
        <p:spPr bwMode="auto">
          <a:xfrm>
            <a:off x="5085785" y="2417977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6" name="Line 79"/>
          <p:cNvSpPr>
            <a:spLocks noChangeShapeType="1"/>
          </p:cNvSpPr>
          <p:nvPr/>
        </p:nvSpPr>
        <p:spPr bwMode="auto">
          <a:xfrm>
            <a:off x="6957447" y="2417977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7" name="Line 80"/>
          <p:cNvSpPr>
            <a:spLocks noChangeShapeType="1"/>
          </p:cNvSpPr>
          <p:nvPr/>
        </p:nvSpPr>
        <p:spPr bwMode="auto">
          <a:xfrm>
            <a:off x="6093847" y="3281577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8" name="Line 81"/>
          <p:cNvSpPr>
            <a:spLocks noChangeShapeType="1"/>
          </p:cNvSpPr>
          <p:nvPr/>
        </p:nvSpPr>
        <p:spPr bwMode="auto">
          <a:xfrm>
            <a:off x="6093847" y="1409915"/>
            <a:ext cx="0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5770198" y="1481352"/>
            <a:ext cx="620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800" b="1" dirty="0">
                <a:ea typeface="宋体" panose="02010600030101010101" pitchFamily="2" charset="-122"/>
              </a:rPr>
              <a:t>12</a:t>
            </a:r>
          </a:p>
        </p:txBody>
      </p:sp>
      <p:sp>
        <p:nvSpPr>
          <p:cNvPr id="40" name="Text Box 83"/>
          <p:cNvSpPr txBox="1">
            <a:spLocks noChangeArrowheads="1"/>
          </p:cNvSpPr>
          <p:nvPr/>
        </p:nvSpPr>
        <p:spPr bwMode="auto">
          <a:xfrm>
            <a:off x="6598673" y="2200490"/>
            <a:ext cx="503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1" name="Text Box 84"/>
          <p:cNvSpPr txBox="1">
            <a:spLocks noChangeArrowheads="1"/>
          </p:cNvSpPr>
          <p:nvPr/>
        </p:nvSpPr>
        <p:spPr bwMode="auto">
          <a:xfrm>
            <a:off x="5804923" y="2986302"/>
            <a:ext cx="5032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2" name="Text Box 85"/>
          <p:cNvSpPr txBox="1">
            <a:spLocks noChangeArrowheads="1"/>
          </p:cNvSpPr>
          <p:nvPr/>
        </p:nvSpPr>
        <p:spPr bwMode="auto">
          <a:xfrm>
            <a:off x="5085784" y="220049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ea typeface="宋体" panose="02010600030101010101" pitchFamily="2" charset="-122"/>
              </a:rPr>
              <a:t>9</a:t>
            </a:r>
          </a:p>
        </p:txBody>
      </p:sp>
      <p:grpSp>
        <p:nvGrpSpPr>
          <p:cNvPr id="43" name="Group 86"/>
          <p:cNvGrpSpPr>
            <a:grpSpLocks/>
          </p:cNvGrpSpPr>
          <p:nvPr/>
        </p:nvGrpSpPr>
        <p:grpSpPr bwMode="auto">
          <a:xfrm>
            <a:off x="5515997" y="2417977"/>
            <a:ext cx="1225550" cy="0"/>
            <a:chOff x="0" y="0"/>
            <a:chExt cx="772" cy="0"/>
          </a:xfrm>
        </p:grpSpPr>
        <p:sp>
          <p:nvSpPr>
            <p:cNvPr id="44" name="Line 87"/>
            <p:cNvSpPr>
              <a:spLocks noChangeShapeType="1"/>
            </p:cNvSpPr>
            <p:nvPr/>
          </p:nvSpPr>
          <p:spPr bwMode="auto">
            <a:xfrm flipH="1" flipV="1">
              <a:off x="0" y="0"/>
              <a:ext cx="386" cy="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  <p:sp>
          <p:nvSpPr>
            <p:cNvPr id="45" name="Line 88"/>
            <p:cNvSpPr>
              <a:spLocks noChangeShapeType="1"/>
            </p:cNvSpPr>
            <p:nvPr/>
          </p:nvSpPr>
          <p:spPr bwMode="auto">
            <a:xfrm flipH="1" flipV="1">
              <a:off x="386" y="0"/>
              <a:ext cx="386" cy="0"/>
            </a:xfrm>
            <a:prstGeom prst="line">
              <a:avLst/>
            </a:prstGeom>
            <a:noFill/>
            <a:ln w="3175">
              <a:solidFill>
                <a:srgbClr val="CC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/>
            </a:p>
          </p:txBody>
        </p:sp>
      </p:grpSp>
      <p:sp>
        <p:nvSpPr>
          <p:cNvPr id="46" name="Line 89"/>
          <p:cNvSpPr>
            <a:spLocks noChangeShapeType="1"/>
          </p:cNvSpPr>
          <p:nvPr/>
        </p:nvSpPr>
        <p:spPr bwMode="auto">
          <a:xfrm flipV="1">
            <a:off x="6093847" y="1770278"/>
            <a:ext cx="0" cy="649287"/>
          </a:xfrm>
          <a:prstGeom prst="line">
            <a:avLst/>
          </a:prstGeom>
          <a:noFill/>
          <a:ln w="28575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47" name="Oval 90"/>
          <p:cNvSpPr>
            <a:spLocks noChangeArrowheads="1"/>
          </p:cNvSpPr>
          <p:nvPr/>
        </p:nvSpPr>
        <p:spPr bwMode="auto">
          <a:xfrm>
            <a:off x="6020822" y="2344952"/>
            <a:ext cx="144462" cy="144462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b="1"/>
          </a:p>
        </p:txBody>
      </p:sp>
      <p:sp>
        <p:nvSpPr>
          <p:cNvPr id="48" name="Oval 91"/>
          <p:cNvSpPr>
            <a:spLocks noChangeArrowheads="1"/>
          </p:cNvSpPr>
          <p:nvPr/>
        </p:nvSpPr>
        <p:spPr bwMode="auto">
          <a:xfrm>
            <a:off x="4382522" y="4362665"/>
            <a:ext cx="144462" cy="14446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b="1"/>
          </a:p>
        </p:txBody>
      </p:sp>
      <p:sp>
        <p:nvSpPr>
          <p:cNvPr id="49" name="Oval 92"/>
          <p:cNvSpPr>
            <a:spLocks noChangeArrowheads="1"/>
          </p:cNvSpPr>
          <p:nvPr/>
        </p:nvSpPr>
        <p:spPr bwMode="auto">
          <a:xfrm>
            <a:off x="7695635" y="4362665"/>
            <a:ext cx="144463" cy="144463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8111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3199941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399940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 autoUpdateAnimBg="0"/>
      <p:bldP spid="29" grpId="0" animBg="1"/>
      <p:bldP spid="33" grpId="0" animBg="1"/>
      <p:bldP spid="48" grpId="0" animBg="1" autoUpdateAnimBg="0"/>
      <p:bldP spid="49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同余的概念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假定有两个数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，若用某一个整数</a:t>
            </a:r>
            <a:r>
              <a:rPr lang="en-US" altLang="zh-CN" dirty="0"/>
              <a:t>m</a:t>
            </a:r>
            <a:r>
              <a:rPr lang="zh-CN" altLang="en-US" dirty="0"/>
              <a:t>去除，所得的余数相同，就称</a:t>
            </a:r>
            <a:r>
              <a:rPr lang="en-US" altLang="zh-CN" dirty="0" err="1"/>
              <a:t>a,b</a:t>
            </a:r>
            <a:r>
              <a:rPr lang="zh-CN" altLang="en-US" dirty="0"/>
              <a:t>两个数对</a:t>
            </a:r>
            <a:r>
              <a:rPr lang="en-US" altLang="zh-CN" dirty="0"/>
              <a:t>m</a:t>
            </a:r>
            <a:r>
              <a:rPr lang="zh-CN" altLang="en-US" dirty="0"/>
              <a:t>同余</a:t>
            </a:r>
            <a:r>
              <a:rPr lang="en-US" altLang="zh-CN" dirty="0"/>
              <a:t>,</a:t>
            </a:r>
            <a:r>
              <a:rPr lang="zh-CN" altLang="en-US" dirty="0"/>
              <a:t>记作：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0099"/>
                </a:solidFill>
              </a:rPr>
              <a:t>a≡b</a:t>
            </a:r>
            <a:r>
              <a:rPr lang="en-US" altLang="zh-CN" sz="2800" dirty="0">
                <a:solidFill>
                  <a:srgbClr val="000099"/>
                </a:solidFill>
              </a:rPr>
              <a:t>  (mod m)     </a:t>
            </a:r>
            <a:r>
              <a:rPr lang="zh-CN" altLang="en-US" sz="2800" dirty="0">
                <a:solidFill>
                  <a:srgbClr val="000099"/>
                </a:solidFill>
              </a:rPr>
              <a:t>模为</a:t>
            </a:r>
            <a:r>
              <a:rPr lang="en-US" altLang="zh-CN" sz="2800" dirty="0">
                <a:solidFill>
                  <a:srgbClr val="000099"/>
                </a:solidFill>
              </a:rPr>
              <a:t>m </a:t>
            </a:r>
          </a:p>
          <a:p>
            <a:r>
              <a:rPr lang="zh-CN" altLang="en-US" dirty="0"/>
              <a:t>假设</a:t>
            </a:r>
            <a:r>
              <a:rPr lang="en-US" altLang="zh-CN" dirty="0"/>
              <a:t>X,Y,Z</a:t>
            </a:r>
            <a:r>
              <a:rPr lang="zh-CN" altLang="en-US" dirty="0"/>
              <a:t>三个数，满足下列关系：</a:t>
            </a:r>
            <a:r>
              <a:rPr lang="en-US" altLang="zh-CN" dirty="0"/>
              <a:t>Z=</a:t>
            </a:r>
            <a:r>
              <a:rPr lang="en-US" altLang="zh-CN" dirty="0" err="1"/>
              <a:t>nX+Y</a:t>
            </a:r>
            <a:r>
              <a:rPr lang="en-US" altLang="zh-CN" dirty="0"/>
              <a:t> (n</a:t>
            </a:r>
            <a:r>
              <a:rPr lang="zh-CN" altLang="en-US" dirty="0"/>
              <a:t>为整数</a:t>
            </a:r>
            <a:r>
              <a:rPr lang="en-US" altLang="zh-CN" dirty="0"/>
              <a:t>),</a:t>
            </a:r>
            <a:r>
              <a:rPr lang="zh-CN" altLang="en-US" dirty="0"/>
              <a:t>则称</a:t>
            </a:r>
            <a:r>
              <a:rPr lang="en-US" altLang="zh-CN" dirty="0"/>
              <a:t>Z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对模</a:t>
            </a:r>
            <a:r>
              <a:rPr lang="en-US" altLang="zh-CN" dirty="0"/>
              <a:t>X</a:t>
            </a:r>
            <a:r>
              <a:rPr lang="zh-CN" altLang="en-US" dirty="0"/>
              <a:t>是同余的，记作：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000099"/>
                </a:solidFill>
              </a:rPr>
              <a:t>Z≡Y (mod X)      Y≡Z (mod X) </a:t>
            </a:r>
            <a:r>
              <a:rPr lang="en-US" altLang="zh-CN" sz="2800" dirty="0">
                <a:solidFill>
                  <a:srgbClr val="0066FF"/>
                </a:solidFill>
              </a:rPr>
              <a:t> </a:t>
            </a:r>
          </a:p>
          <a:p>
            <a:pPr marL="0" indent="0" algn="ctr">
              <a:buNone/>
            </a:pPr>
            <a:endParaRPr lang="en-US" altLang="zh-CN" sz="2800" dirty="0">
              <a:solidFill>
                <a:srgbClr val="0066FF"/>
              </a:solidFill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 sz="2800" dirty="0"/>
              <a:t>以</a:t>
            </a:r>
            <a:r>
              <a:rPr lang="en-US" altLang="zh-CN" sz="2800" dirty="0"/>
              <a:t>12</a:t>
            </a:r>
            <a:r>
              <a:rPr lang="zh-CN" altLang="en-US" sz="2800" dirty="0"/>
              <a:t>为模        </a:t>
            </a:r>
            <a:r>
              <a:rPr lang="en-US" altLang="zh-CN" sz="2800" dirty="0"/>
              <a:t>9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>
                <a:solidFill>
                  <a:srgbClr val="FF0000"/>
                </a:solidFill>
              </a:rPr>
              <a:t>12</a:t>
            </a:r>
            <a:r>
              <a:rPr lang="en-US" altLang="zh-CN" sz="2800" dirty="0"/>
              <a:t>+9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>
                <a:solidFill>
                  <a:srgbClr val="FF0000"/>
                </a:solidFill>
              </a:rPr>
              <a:t>24</a:t>
            </a:r>
            <a:r>
              <a:rPr lang="en-US" altLang="zh-CN" sz="2800" dirty="0"/>
              <a:t>+9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>
                <a:solidFill>
                  <a:srgbClr val="FF0000"/>
                </a:solidFill>
              </a:rPr>
              <a:t>36</a:t>
            </a:r>
            <a:r>
              <a:rPr lang="en-US" altLang="zh-CN" sz="2800" dirty="0"/>
              <a:t>+9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zh-CN" sz="2800" dirty="0"/>
              <a:t>9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/>
              <a:t>21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/>
              <a:t>33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/>
              <a:t>45 </a:t>
            </a:r>
            <a:r>
              <a:rPr lang="en-US" altLang="zh-CN" sz="2800" dirty="0">
                <a:solidFill>
                  <a:srgbClr val="000099"/>
                </a:solidFill>
              </a:rPr>
              <a:t>≡ </a:t>
            </a:r>
            <a:r>
              <a:rPr lang="en-US" altLang="zh-CN" sz="2800" dirty="0"/>
              <a:t>-3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>
                <a:solidFill>
                  <a:srgbClr val="FF0000"/>
                </a:solidFill>
              </a:rPr>
              <a:t>12</a:t>
            </a:r>
            <a:r>
              <a:rPr lang="en-US" altLang="zh-CN" sz="2800" dirty="0"/>
              <a:t>-3</a:t>
            </a:r>
            <a:r>
              <a:rPr lang="en-US" altLang="zh-CN" sz="2800" dirty="0">
                <a:solidFill>
                  <a:srgbClr val="000099"/>
                </a:solidFill>
              </a:rPr>
              <a:t> ≡ </a:t>
            </a:r>
            <a:r>
              <a:rPr lang="en-US" altLang="zh-CN" sz="2800" dirty="0"/>
              <a:t>9</a:t>
            </a:r>
            <a:endParaRPr lang="en-US" altLang="zh-CN" sz="2800" dirty="0">
              <a:solidFill>
                <a:srgbClr val="0066FF"/>
              </a:solidFill>
            </a:endParaRPr>
          </a:p>
          <a:p>
            <a:endParaRPr lang="zh-CN" altLang="en-US" sz="2800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275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9+(-3)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  =9+(</a:t>
            </a:r>
            <a:r>
              <a:rPr lang="en-US" altLang="zh-CN" dirty="0">
                <a:solidFill>
                  <a:srgbClr val="FF0000"/>
                </a:solidFill>
              </a:rPr>
              <a:t>12</a:t>
            </a:r>
            <a:r>
              <a:rPr lang="en-US" altLang="zh-CN" dirty="0"/>
              <a:t>-3)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  =9+9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  =18</a:t>
            </a:r>
          </a:p>
          <a:p>
            <a:pPr marL="0" indent="0" eaLnBrk="1" hangingPunct="1">
              <a:buNone/>
            </a:pPr>
            <a:r>
              <a:rPr lang="en-US" altLang="zh-CN" dirty="0"/>
              <a:t>          =6</a:t>
            </a:r>
          </a:p>
          <a:p>
            <a:pPr eaLnBrk="1" hangingPunct="1"/>
            <a:r>
              <a:rPr lang="zh-CN" altLang="en-US" dirty="0"/>
              <a:t>表示负数的时候如利用</a:t>
            </a:r>
            <a:r>
              <a:rPr lang="zh-CN" altLang="en-US" dirty="0">
                <a:solidFill>
                  <a:srgbClr val="C00000"/>
                </a:solidFill>
              </a:rPr>
              <a:t>模</a:t>
            </a:r>
            <a:r>
              <a:rPr lang="zh-CN" altLang="en-US" dirty="0"/>
              <a:t>的性质转换成正数，</a:t>
            </a:r>
            <a:endParaRPr lang="en-US" altLang="zh-CN" dirty="0"/>
          </a:p>
          <a:p>
            <a:pPr eaLnBrk="1" hangingPunct="1"/>
            <a:r>
              <a:rPr lang="zh-CN" altLang="en-US" dirty="0"/>
              <a:t>即可将原码运算中的</a:t>
            </a:r>
            <a:r>
              <a:rPr lang="zh-CN" altLang="en-US" dirty="0">
                <a:solidFill>
                  <a:srgbClr val="C00000"/>
                </a:solidFill>
              </a:rPr>
              <a:t>减法变成加法</a:t>
            </a:r>
            <a:r>
              <a:rPr lang="zh-CN" altLang="en-US" dirty="0"/>
              <a:t>运算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776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补码公式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0394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模：</a:t>
            </a:r>
            <a:r>
              <a:rPr lang="zh-CN" altLang="en-US" dirty="0"/>
              <a:t>符号位进位位的权值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真值为正数，补码等于原数据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真值为负数，模</a:t>
            </a:r>
            <a:r>
              <a:rPr lang="en-US" altLang="zh-CN" dirty="0"/>
              <a:t>+</a:t>
            </a:r>
            <a:r>
              <a:rPr lang="zh-CN" altLang="en-US" dirty="0"/>
              <a:t>真值。（用模减去此数的绝对值）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182272" y="3541046"/>
            <a:ext cx="3019128" cy="53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7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n+1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82272" y="5263670"/>
            <a:ext cx="301912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5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模是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347FBC-5FCB-4C0E-B517-72BB6CF8CE8F}"/>
              </a:ext>
            </a:extLst>
          </p:cNvPr>
          <p:cNvGrpSpPr/>
          <p:nvPr/>
        </p:nvGrpSpPr>
        <p:grpSpPr>
          <a:xfrm>
            <a:off x="971914" y="2893346"/>
            <a:ext cx="7894313" cy="1503362"/>
            <a:chOff x="971914" y="2893346"/>
            <a:chExt cx="7894313" cy="1503362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3321089" y="2893346"/>
              <a:ext cx="5545138" cy="1503362"/>
              <a:chOff x="0" y="0"/>
              <a:chExt cx="3493" cy="947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0" y="408"/>
                <a:ext cx="953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[X] </a:t>
                </a:r>
                <a:r>
                  <a:rPr lang="zh-CN" altLang="en-US" sz="2400" b="1" baseline="-2500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补</a:t>
                </a:r>
                <a:r>
                  <a:rPr lang="en-US" sz="2400" b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=</a:t>
                </a:r>
              </a:p>
            </p:txBody>
          </p:sp>
          <p:sp>
            <p:nvSpPr>
              <p:cNvPr id="6" name="Text Box 6"/>
              <p:cNvSpPr txBox="1">
                <a:spLocks noChangeArrowheads="1"/>
              </p:cNvSpPr>
              <p:nvPr/>
            </p:nvSpPr>
            <p:spPr bwMode="auto">
              <a:xfrm>
                <a:off x="953" y="0"/>
                <a:ext cx="2540" cy="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1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X                0≤X&lt;2</a:t>
                </a:r>
                <a:r>
                  <a:rPr lang="en-US" sz="2400" b="1" baseline="500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n</a:t>
                </a:r>
              </a:p>
              <a:p>
                <a:pPr algn="l" eaLnBrk="1" hangingPunct="1">
                  <a:lnSpc>
                    <a:spcPct val="1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2</a:t>
                </a:r>
                <a:r>
                  <a:rPr lang="en-US" sz="2400" b="1" baseline="500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n+1 </a:t>
                </a:r>
                <a:r>
                  <a:rPr lang="en-US" sz="24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+ X    -2</a:t>
                </a:r>
                <a:r>
                  <a:rPr lang="en-US" sz="2400" b="1" baseline="5000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n</a:t>
                </a:r>
                <a:r>
                  <a:rPr lang="en-US" sz="24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≤X&lt;0</a:t>
                </a:r>
              </a:p>
            </p:txBody>
          </p:sp>
          <p:sp>
            <p:nvSpPr>
              <p:cNvPr id="7" name="AutoShape 7"/>
              <p:cNvSpPr>
                <a:spLocks/>
              </p:cNvSpPr>
              <p:nvPr/>
            </p:nvSpPr>
            <p:spPr bwMode="auto">
              <a:xfrm>
                <a:off x="817" y="184"/>
                <a:ext cx="45" cy="681"/>
              </a:xfrm>
              <a:prstGeom prst="leftBrace">
                <a:avLst>
                  <a:gd name="adj1" fmla="val 126111"/>
                  <a:gd name="adj2" fmla="val 50000"/>
                </a:avLst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ABC496-406B-4FE5-9E20-D5C419B696B1}"/>
                </a:ext>
              </a:extLst>
            </p:cNvPr>
            <p:cNvSpPr/>
            <p:nvPr/>
          </p:nvSpPr>
          <p:spPr>
            <a:xfrm>
              <a:off x="971914" y="3429000"/>
              <a:ext cx="16962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 err="1">
                  <a:latin typeface="+mj-ea"/>
                  <a:ea typeface="+mj-ea"/>
                  <a:cs typeface="Times New Roman" panose="02020603050405020304" pitchFamily="18" charset="0"/>
                </a:rPr>
                <a:t>n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 …</a:t>
              </a:r>
              <a:r>
                <a:rPr lang="en-US" altLang="zh-CN" sz="2400" dirty="0">
                  <a:latin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+mj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1 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0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C8C5DBA-902C-441F-9B55-6300AA70F171}"/>
              </a:ext>
            </a:extLst>
          </p:cNvPr>
          <p:cNvGrpSpPr/>
          <p:nvPr/>
        </p:nvGrpSpPr>
        <p:grpSpPr>
          <a:xfrm>
            <a:off x="993930" y="4755862"/>
            <a:ext cx="7872296" cy="1606549"/>
            <a:chOff x="993930" y="4755862"/>
            <a:chExt cx="7872296" cy="1606549"/>
          </a:xfrm>
        </p:grpSpPr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3321089" y="4755862"/>
              <a:ext cx="5545137" cy="1606549"/>
              <a:chOff x="0" y="0"/>
              <a:chExt cx="3493" cy="1012"/>
            </a:xfrm>
          </p:grpSpPr>
          <p:sp>
            <p:nvSpPr>
              <p:cNvPr id="9" name="Text Box 9"/>
              <p:cNvSpPr txBox="1">
                <a:spLocks noChangeArrowheads="1"/>
              </p:cNvSpPr>
              <p:nvPr/>
            </p:nvSpPr>
            <p:spPr bwMode="auto">
              <a:xfrm>
                <a:off x="0" y="408"/>
                <a:ext cx="953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[X] </a:t>
                </a:r>
                <a:r>
                  <a:rPr lang="zh-CN" altLang="en-US" sz="2400" b="1" baseline="-250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补</a:t>
                </a:r>
                <a:r>
                  <a:rPr lang="en-US" sz="2400" b="1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=</a:t>
                </a:r>
              </a:p>
            </p:txBody>
          </p:sp>
          <p:sp>
            <p:nvSpPr>
              <p:cNvPr id="10" name="Text Box 10"/>
              <p:cNvSpPr txBox="1">
                <a:spLocks noChangeArrowheads="1"/>
              </p:cNvSpPr>
              <p:nvPr/>
            </p:nvSpPr>
            <p:spPr bwMode="auto">
              <a:xfrm>
                <a:off x="953" y="0"/>
                <a:ext cx="2540" cy="1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1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X                0≤X&lt;1</a:t>
                </a:r>
                <a:endParaRPr lang="en-US" sz="2400" b="1" baseline="50000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</a:endParaRPr>
              </a:p>
              <a:p>
                <a:pPr algn="l" eaLnBrk="1" hangingPunct="1">
                  <a:lnSpc>
                    <a:spcPct val="1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  <a:defRPr/>
                </a:pPr>
                <a:r>
                  <a:rPr lang="en-U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2 </a:t>
                </a:r>
                <a:r>
                  <a:rPr lang="en-US" sz="2400" b="1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rPr>
                  <a:t>+ X        -1≤X&lt;0</a:t>
                </a:r>
              </a:p>
            </p:txBody>
          </p:sp>
          <p:sp>
            <p:nvSpPr>
              <p:cNvPr id="11" name="AutoShape 11"/>
              <p:cNvSpPr>
                <a:spLocks/>
              </p:cNvSpPr>
              <p:nvPr/>
            </p:nvSpPr>
            <p:spPr bwMode="auto">
              <a:xfrm>
                <a:off x="817" y="184"/>
                <a:ext cx="45" cy="681"/>
              </a:xfrm>
              <a:prstGeom prst="leftBrace">
                <a:avLst>
                  <a:gd name="adj1" fmla="val 126111"/>
                  <a:gd name="adj2" fmla="val 50000"/>
                </a:avLst>
              </a:prstGeom>
              <a:noFill/>
              <a:ln w="952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endParaRPr lang="zh-CN" altLang="en-US"/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DEAE46D-7BF2-4D14-BBBE-258D21A18CC6}"/>
                </a:ext>
              </a:extLst>
            </p:cNvPr>
            <p:cNvSpPr/>
            <p:nvPr/>
          </p:nvSpPr>
          <p:spPr>
            <a:xfrm>
              <a:off x="993930" y="5357672"/>
              <a:ext cx="16786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.x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latin typeface="+mj-ea"/>
                  <a:ea typeface="+mj-ea"/>
                  <a:cs typeface="Times New Roman" panose="02020603050405020304" pitchFamily="18" charset="0"/>
                </a:rPr>
                <a:t>…</a:t>
              </a:r>
              <a:r>
                <a:rPr lang="en-US" altLang="zh-CN" sz="2400" dirty="0" err="1">
                  <a:latin typeface="+mj-ea"/>
                  <a:ea typeface="+mj-ea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25000" dirty="0" err="1">
                  <a:latin typeface="+mj-ea"/>
                  <a:ea typeface="+mj-ea"/>
                  <a:cs typeface="Times New Roman" panose="02020603050405020304" pitchFamily="18" charset="0"/>
                </a:rPr>
                <a:t>n</a:t>
              </a:r>
              <a:r>
                <a:rPr lang="en-US" altLang="zh-CN" sz="2400" baseline="-25000" dirty="0">
                  <a:latin typeface="+mj-ea"/>
                  <a:ea typeface="+mj-ea"/>
                  <a:cs typeface="Times New Roman" panose="02020603050405020304" pitchFamily="18" charset="0"/>
                </a:rPr>
                <a:t> 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04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BD3C9-A053-4D2A-9EC1-3B4B8E234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数据表示目的与数据格式设计因素</a:t>
            </a:r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C3E76C58-873E-41DD-A3BA-289FE766E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14" y="875255"/>
            <a:ext cx="9570577" cy="572513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040"/>
                </a:solidFill>
              </a:rPr>
              <a:t>目的：</a:t>
            </a:r>
            <a:endParaRPr lang="en-US" altLang="zh-CN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04040"/>
                </a:solidFill>
              </a:rPr>
              <a:t>组织数据</a:t>
            </a:r>
            <a:r>
              <a:rPr lang="en-US" altLang="zh-CN" dirty="0">
                <a:solidFill>
                  <a:srgbClr val="404040"/>
                </a:solidFill>
              </a:rPr>
              <a:t>,</a:t>
            </a:r>
            <a:r>
              <a:rPr lang="zh-CN" altLang="en-US" dirty="0">
                <a:solidFill>
                  <a:srgbClr val="404040"/>
                </a:solidFill>
              </a:rPr>
              <a:t>方便计算机硬件直接使用。</a:t>
            </a:r>
            <a:endParaRPr lang="en-US" altLang="zh-CN" dirty="0">
              <a:solidFill>
                <a:srgbClr val="40404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设计因素：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支持的数据类型  </a:t>
            </a:r>
            <a:r>
              <a:rPr lang="en-US" altLang="zh-CN" dirty="0"/>
              <a:t>(</a:t>
            </a:r>
            <a:r>
              <a:rPr lang="zh-CN" altLang="en-US" dirty="0"/>
              <a:t>小数、整数、实数和复数）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数值范围</a:t>
            </a:r>
            <a:r>
              <a:rPr lang="en-US" altLang="zh-CN" dirty="0"/>
              <a:t>, </a:t>
            </a:r>
            <a:r>
              <a:rPr lang="zh-CN" altLang="en-US" dirty="0"/>
              <a:t>数值精度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数值存储和处理所需的硬件代价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少量简单的基本符号表示大量复杂的信息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状态简单</a:t>
            </a:r>
            <a:r>
              <a:rPr lang="en-US" altLang="zh-CN" dirty="0"/>
              <a:t>,</a:t>
            </a:r>
            <a:r>
              <a:rPr lang="zh-CN" altLang="en-US" dirty="0"/>
              <a:t>电路实现简单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运算处理方便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是否有利于软件移植</a:t>
            </a:r>
            <a:endParaRPr lang="en-US" altLang="zh-CN" dirty="0"/>
          </a:p>
          <a:p>
            <a:pPr lvl="1"/>
            <a:endParaRPr lang="zh-CN" altLang="en-US" dirty="0"/>
          </a:p>
          <a:p>
            <a:pPr eaLnBrk="1" hangingPunct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0FF39A7-0C50-4D04-805F-13F411E8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739" y="3479800"/>
            <a:ext cx="3089021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06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补码编码的简便方法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正值直接取其原来的二进制码，符号位为</a:t>
            </a:r>
            <a:r>
              <a:rPr lang="en-US" altLang="zh-CN" dirty="0"/>
              <a:t>0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负值则逐位取反，末位加</a:t>
            </a:r>
            <a:r>
              <a:rPr lang="en-US" altLang="zh-CN" dirty="0"/>
              <a:t>1</a:t>
            </a:r>
            <a:r>
              <a:rPr lang="zh-CN" altLang="en-US" dirty="0"/>
              <a:t>，符号位为</a:t>
            </a:r>
            <a:r>
              <a:rPr lang="en-US" altLang="zh-CN" dirty="0"/>
              <a:t>1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  [-1010</a:t>
            </a:r>
            <a:r>
              <a:rPr lang="en-US" altLang="zh-CN" dirty="0">
                <a:solidFill>
                  <a:srgbClr val="0000FF"/>
                </a:solidFill>
              </a:rPr>
              <a:t>1010</a:t>
            </a:r>
            <a:r>
              <a:rPr lang="en-US" altLang="zh-CN" dirty="0"/>
              <a:t>]</a:t>
            </a:r>
            <a:r>
              <a:rPr lang="zh-CN" altLang="en-US" baseline="-25000" dirty="0"/>
              <a:t>补</a:t>
            </a:r>
          </a:p>
          <a:p>
            <a:pPr lvl="1" eaLnBrk="1" hangingPunct="1">
              <a:lnSpc>
                <a:spcPct val="150000"/>
              </a:lnSpc>
              <a:buNone/>
            </a:pPr>
            <a:r>
              <a:rPr lang="en-US" altLang="zh-CN" sz="2400" dirty="0"/>
              <a:t>=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/>
              <a:t> 0101</a:t>
            </a:r>
            <a:r>
              <a:rPr lang="en-US" altLang="zh-CN" sz="2400" dirty="0">
                <a:solidFill>
                  <a:srgbClr val="0000FF"/>
                </a:solidFill>
              </a:rPr>
              <a:t>0101</a:t>
            </a:r>
            <a:r>
              <a:rPr lang="en-US" altLang="zh-CN" sz="2400" dirty="0"/>
              <a:t>+1</a:t>
            </a:r>
          </a:p>
          <a:p>
            <a:pPr lvl="1" eaLnBrk="1" hangingPunct="1">
              <a:lnSpc>
                <a:spcPct val="150000"/>
              </a:lnSpc>
              <a:buNone/>
            </a:pPr>
            <a:r>
              <a:rPr lang="en-US" altLang="zh-CN" sz="2400" dirty="0"/>
              <a:t>=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en-US" altLang="zh-CN" sz="2400" dirty="0"/>
              <a:t> 0101</a:t>
            </a:r>
            <a:r>
              <a:rPr lang="en-US" altLang="zh-CN" sz="2400" dirty="0">
                <a:solidFill>
                  <a:srgbClr val="0000FF"/>
                </a:solidFill>
              </a:rPr>
              <a:t>0110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 [-0.010101]</a:t>
            </a:r>
            <a:r>
              <a:rPr lang="zh-CN" altLang="en-US" sz="2000" baseline="-25000" dirty="0"/>
              <a:t>补</a:t>
            </a:r>
            <a:r>
              <a:rPr lang="en-US" altLang="zh-CN" dirty="0"/>
              <a:t>=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.101011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扫描法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从最右侧开扫描找到第一个</a:t>
            </a:r>
            <a:r>
              <a:rPr lang="en-US" altLang="zh-CN" dirty="0"/>
              <a:t>1</a:t>
            </a:r>
            <a:r>
              <a:rPr lang="zh-CN" altLang="en-US" dirty="0"/>
              <a:t>，该数位</a:t>
            </a:r>
            <a:r>
              <a:rPr lang="zh-CN" altLang="en-US" dirty="0">
                <a:solidFill>
                  <a:srgbClr val="0000FF"/>
                </a:solidFill>
              </a:rPr>
              <a:t>左侧</a:t>
            </a:r>
            <a:r>
              <a:rPr lang="zh-CN" altLang="en-US" dirty="0"/>
              <a:t>所有</a:t>
            </a:r>
            <a:r>
              <a:rPr lang="zh-CN" altLang="en-US" dirty="0">
                <a:solidFill>
                  <a:srgbClr val="0000FF"/>
                </a:solidFill>
              </a:rPr>
              <a:t>数据位</a:t>
            </a:r>
            <a:r>
              <a:rPr lang="zh-CN" altLang="en-US" dirty="0"/>
              <a:t>取反，其他</a:t>
            </a:r>
            <a:r>
              <a:rPr lang="zh-CN" altLang="en-US" dirty="0">
                <a:solidFill>
                  <a:srgbClr val="0000FF"/>
                </a:solidFill>
              </a:rPr>
              <a:t>数据位</a:t>
            </a:r>
            <a:r>
              <a:rPr lang="zh-CN" altLang="en-US" dirty="0"/>
              <a:t>不变</a:t>
            </a:r>
            <a:endParaRPr lang="en-US" altLang="zh-CN" dirty="0"/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altLang="zh-CN" dirty="0">
              <a:solidFill>
                <a:srgbClr val="FF66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149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40177" y="942764"/>
            <a:ext cx="4233034" cy="56370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X=-0.11111111</a:t>
            </a: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=???</a:t>
            </a: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=1.00000000</a:t>
            </a: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+0.00000001</a:t>
            </a: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=1.00000001</a:t>
            </a: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X=-0.00000001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   [X]</a:t>
            </a:r>
            <a:r>
              <a:rPr lang="zh-CN" altLang="en-US" sz="2400" baseline="-25000" dirty="0">
                <a:solidFill>
                  <a:schemeClr val="tx2"/>
                </a:solidFill>
              </a:rPr>
              <a:t>补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=1.11111111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C00000"/>
                </a:solidFill>
              </a:rPr>
              <a:t>X=-000000001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   [X]</a:t>
            </a:r>
            <a:r>
              <a:rPr lang="zh-CN" altLang="en-US" sz="2400" baseline="-25000" dirty="0">
                <a:solidFill>
                  <a:schemeClr val="tx2"/>
                </a:solidFill>
              </a:rPr>
              <a:t>补</a:t>
            </a:r>
            <a:r>
              <a:rPr lang="zh-CN" altLang="en-US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tx2"/>
                </a:solidFill>
              </a:rPr>
              <a:t>=111111111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413705" y="942764"/>
            <a:ext cx="4233034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rgbClr val="C00000"/>
                </a:solidFill>
              </a:rPr>
              <a:t>X=-0.00000000</a:t>
            </a: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=???</a:t>
            </a: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[X]</a:t>
            </a:r>
            <a:r>
              <a:rPr lang="zh-CN" altLang="en-US" baseline="-25000" dirty="0">
                <a:solidFill>
                  <a:schemeClr val="tx2"/>
                </a:solidFill>
              </a:rPr>
              <a:t>补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=1.11111111</a:t>
            </a: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+0.00000001</a:t>
            </a: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</a:t>
            </a:r>
            <a:r>
              <a:rPr lang="en-US" altLang="zh-CN" u="sng" dirty="0">
                <a:solidFill>
                  <a:srgbClr val="C00000"/>
                </a:solidFill>
              </a:rPr>
              <a:t>10</a:t>
            </a:r>
            <a:r>
              <a:rPr lang="en-US" altLang="zh-CN" dirty="0">
                <a:solidFill>
                  <a:schemeClr val="tx2"/>
                </a:solidFill>
              </a:rPr>
              <a:t>.00000000</a:t>
            </a:r>
          </a:p>
          <a:p>
            <a:pPr>
              <a:buClr>
                <a:schemeClr val="tx1"/>
              </a:buClr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=0.00000000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36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283000" cy="5637024"/>
          </a:xfrm>
        </p:spPr>
        <p:txBody>
          <a:bodyPr>
            <a:norm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dirty="0"/>
              <a:t>零有唯一的表示方式</a:t>
            </a:r>
          </a:p>
          <a:p>
            <a:pPr eaLnBrk="1" hangingPunct="1">
              <a:lnSpc>
                <a:spcPct val="125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</a:t>
            </a: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zh-CN" altLang="en-US" dirty="0">
                <a:solidFill>
                  <a:srgbClr val="C00000"/>
                </a:solidFill>
              </a:rPr>
              <a:t>＋</a:t>
            </a:r>
            <a:r>
              <a:rPr lang="en-US" altLang="zh-CN" dirty="0">
                <a:solidFill>
                  <a:srgbClr val="C00000"/>
                </a:solidFill>
              </a:rPr>
              <a:t>0.0000]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 [-0.0000]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0.0000</a:t>
            </a:r>
          </a:p>
          <a:p>
            <a:pPr eaLnBrk="1" hangingPunct="1">
              <a:lnSpc>
                <a:spcPct val="125000"/>
              </a:lnSpc>
            </a:pPr>
            <a:r>
              <a:rPr lang="en-US" altLang="zh-CN" dirty="0"/>
              <a:t>-1.0</a:t>
            </a:r>
            <a:r>
              <a:rPr lang="zh-CN" altLang="en-US" dirty="0"/>
              <a:t>的补码</a:t>
            </a:r>
          </a:p>
          <a:p>
            <a:pPr>
              <a:lnSpc>
                <a:spcPct val="125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</a:t>
            </a:r>
            <a:r>
              <a:rPr lang="en-US" altLang="zh-CN" dirty="0">
                <a:solidFill>
                  <a:srgbClr val="C00000"/>
                </a:solidFill>
              </a:rPr>
              <a:t>[</a:t>
            </a:r>
            <a:r>
              <a:rPr lang="zh-CN" altLang="en-US" dirty="0">
                <a:solidFill>
                  <a:srgbClr val="C00000"/>
                </a:solidFill>
              </a:rPr>
              <a:t>－</a:t>
            </a:r>
            <a:r>
              <a:rPr lang="en-US" altLang="zh-CN" dirty="0">
                <a:solidFill>
                  <a:srgbClr val="C00000"/>
                </a:solidFill>
              </a:rPr>
              <a:t>1.0000]</a:t>
            </a:r>
            <a:r>
              <a:rPr lang="zh-CN" altLang="en-US" sz="2000" baseline="-25000" dirty="0">
                <a:solidFill>
                  <a:srgbClr val="C00000"/>
                </a:solidFill>
              </a:rPr>
              <a:t>补</a:t>
            </a:r>
            <a:r>
              <a:rPr lang="en-US" altLang="zh-CN" dirty="0">
                <a:solidFill>
                  <a:srgbClr val="C00000"/>
                </a:solidFill>
              </a:rPr>
              <a:t>=</a:t>
            </a:r>
            <a:r>
              <a:rPr lang="en-US" altLang="zh-CN" sz="2000" baseline="-25000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0.1111+0.0001=1.0000 </a:t>
            </a:r>
            <a:r>
              <a:rPr lang="zh-CN" altLang="en-US" dirty="0"/>
              <a:t>（与</a:t>
            </a:r>
            <a:r>
              <a:rPr lang="en-US" altLang="zh-CN" dirty="0"/>
              <a:t>-0.0000</a:t>
            </a:r>
            <a:r>
              <a:rPr lang="zh-CN" altLang="en-US" dirty="0"/>
              <a:t>的原码</a:t>
            </a:r>
            <a:r>
              <a:rPr lang="en-US" altLang="zh-CN" dirty="0"/>
              <a:t>1.0000</a:t>
            </a:r>
            <a:r>
              <a:rPr lang="zh-CN" altLang="en-US" dirty="0"/>
              <a:t>相同）</a:t>
            </a:r>
            <a:endParaRPr lang="en-US" altLang="zh-CN" dirty="0"/>
          </a:p>
          <a:p>
            <a:pPr eaLnBrk="1" hangingPunct="1">
              <a:lnSpc>
                <a:spcPct val="125000"/>
              </a:lnSpc>
              <a:buClr>
                <a:schemeClr val="tx1"/>
              </a:buClr>
              <a:buNone/>
            </a:pPr>
            <a:r>
              <a:rPr lang="en-US" altLang="zh-CN" dirty="0">
                <a:solidFill>
                  <a:srgbClr val="C00000"/>
                </a:solidFill>
              </a:rPr>
              <a:t>     2+X=2-1=1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/>
              <a:t>补码相对原码少一个负零，多一个负一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</a:rPr>
              <a:t>补码由于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r>
              <a:rPr lang="zh-CN" altLang="en-US" dirty="0">
                <a:solidFill>
                  <a:schemeClr val="tx1"/>
                </a:solidFill>
              </a:rPr>
              <a:t>的表示唯一，因此与原码相比，补码多了一个编码（原码的</a:t>
            </a:r>
            <a:r>
              <a:rPr lang="en-US" altLang="zh-CN" dirty="0">
                <a:solidFill>
                  <a:schemeClr val="tx1"/>
                </a:solidFill>
              </a:rPr>
              <a:t>-0</a:t>
            </a:r>
            <a:r>
              <a:rPr lang="zh-CN" altLang="en-US" dirty="0">
                <a:solidFill>
                  <a:schemeClr val="tx1"/>
                </a:solidFill>
              </a:rPr>
              <a:t>编码</a:t>
            </a:r>
            <a:r>
              <a:rPr lang="en-US" altLang="zh-CN" dirty="0">
                <a:solidFill>
                  <a:schemeClr val="tx1"/>
                </a:solidFill>
              </a:rPr>
              <a:t>100……0</a:t>
            </a:r>
            <a:r>
              <a:rPr lang="zh-CN" altLang="en-US" dirty="0">
                <a:solidFill>
                  <a:schemeClr val="tx1"/>
                </a:solidFill>
              </a:rPr>
              <a:t>）状态可用。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lnSpc>
                <a:spcPct val="125000"/>
              </a:lnSpc>
            </a:pPr>
            <a:r>
              <a:rPr lang="zh-CN" altLang="en-US" dirty="0">
                <a:solidFill>
                  <a:schemeClr val="tx1"/>
                </a:solidFill>
              </a:rPr>
              <a:t>在补码的定点小数中可以表示</a:t>
            </a:r>
            <a:r>
              <a:rPr lang="en-US" altLang="zh-CN" dirty="0">
                <a:solidFill>
                  <a:schemeClr val="tx1"/>
                </a:solidFill>
              </a:rPr>
              <a:t>-1</a:t>
            </a:r>
            <a:r>
              <a:rPr lang="zh-CN" altLang="en-US" dirty="0">
                <a:solidFill>
                  <a:schemeClr val="tx1"/>
                </a:solidFill>
              </a:rPr>
              <a:t>的编码，在补码的定点整数中可以表示</a:t>
            </a:r>
            <a:r>
              <a:rPr lang="en-US" altLang="zh-CN" dirty="0">
                <a:solidFill>
                  <a:schemeClr val="tx1"/>
                </a:solidFill>
              </a:rPr>
              <a:t>-2</a:t>
            </a:r>
            <a:r>
              <a:rPr lang="en-US" altLang="zh-CN" baseline="30000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。相比原码分别多表示了一个数。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761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补码表示区间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zh-CN" altLang="en-US" sz="2800" dirty="0"/>
              <a:t>定点小数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-1.00…0 ~ +0.11…1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 [-1,1-2</a:t>
            </a:r>
            <a:r>
              <a:rPr lang="en-US" altLang="zh-CN" sz="2400" baseline="60000" dirty="0"/>
              <a:t>-n</a:t>
            </a:r>
            <a:r>
              <a:rPr lang="en-US" altLang="zh-CN" sz="2400" dirty="0"/>
              <a:t>]       </a:t>
            </a:r>
            <a:r>
              <a:rPr lang="zh-CN" altLang="en-US" sz="2400" dirty="0"/>
              <a:t>或</a:t>
            </a:r>
            <a:r>
              <a:rPr lang="en-US" altLang="zh-CN" sz="2400" dirty="0"/>
              <a:t>        [-1,1) 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定点</a:t>
            </a:r>
            <a:r>
              <a:rPr lang="zh-CN" altLang="en-US" sz="2800" dirty="0"/>
              <a:t>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/>
              <a:t>-100…0 ~ +011…1</a:t>
            </a:r>
          </a:p>
          <a:p>
            <a:pPr lvl="1">
              <a:spcBef>
                <a:spcPct val="50000"/>
              </a:spcBef>
            </a:pPr>
            <a:r>
              <a:rPr lang="zh-CN" altLang="en-US" sz="2400" dirty="0"/>
              <a:t> </a:t>
            </a:r>
            <a:r>
              <a:rPr lang="en-US" altLang="zh-CN" sz="2400" dirty="0"/>
              <a:t> [-2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-1]           </a:t>
            </a:r>
            <a:r>
              <a:rPr lang="zh-CN" altLang="en-US" sz="2400" dirty="0"/>
              <a:t>或        </a:t>
            </a:r>
            <a:r>
              <a:rPr lang="en-US" altLang="zh-CN" sz="2400" dirty="0"/>
              <a:t>[-2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, 2</a:t>
            </a:r>
            <a:r>
              <a:rPr lang="en-US" altLang="zh-CN" sz="2400" baseline="60000" dirty="0"/>
              <a:t>n</a:t>
            </a:r>
            <a:r>
              <a:rPr lang="en-US" altLang="zh-CN" sz="2400" dirty="0"/>
              <a:t> ) </a:t>
            </a:r>
          </a:p>
          <a:p>
            <a:pPr>
              <a:spcBef>
                <a:spcPct val="50000"/>
              </a:spcBef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非对称区间，左侧多一个数</a:t>
            </a:r>
            <a:endParaRPr lang="en-US" altLang="zh-CN" sz="2800" dirty="0"/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 lvl="1">
              <a:spcBef>
                <a:spcPct val="50000"/>
              </a:spcBef>
            </a:pPr>
            <a:endParaRPr lang="en-US" altLang="zh-CN" sz="24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p"/>
            </a:pPr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351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双符号位补码（变形补码）  模</a:t>
            </a:r>
            <a:r>
              <a:rPr lang="en-US" altLang="zh-CN" dirty="0"/>
              <a:t>=</a:t>
            </a:r>
            <a:r>
              <a:rPr lang="zh-CN" altLang="en-US" dirty="0"/>
              <a:t>？ 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158164" y="1384692"/>
            <a:ext cx="6553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	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01010110 </a:t>
            </a:r>
          </a:p>
          <a:p>
            <a:pPr algn="l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	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01010001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497014" y="1308249"/>
            <a:ext cx="5545137" cy="1504951"/>
            <a:chOff x="0" y="0"/>
            <a:chExt cx="3493" cy="948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[X] </a:t>
              </a:r>
              <a:r>
                <a:rPr lang="zh-CN" altLang="en-US" sz="2400" b="1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补</a:t>
              </a:r>
              <a:r>
                <a:rPr lang="en-US" sz="24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=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X                0≤X&lt;2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n</a:t>
              </a: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2</a:t>
              </a:r>
              <a:r>
                <a:rPr lang="en-US" sz="2400" b="1" baseline="500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n+2 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+ X   -2</a:t>
              </a:r>
              <a:r>
                <a:rPr lang="en-US" sz="2400" b="1" baseline="50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n</a:t>
              </a:r>
              <a:r>
                <a:rPr lang="en-US" sz="24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≤X&lt;0</a:t>
              </a:r>
            </a:p>
          </p:txBody>
        </p:sp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817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1497014" y="3511495"/>
            <a:ext cx="5545137" cy="1606551"/>
            <a:chOff x="0" y="0"/>
            <a:chExt cx="3493" cy="1012"/>
          </a:xfrm>
        </p:grpSpPr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0" y="408"/>
              <a:ext cx="953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[X] </a:t>
              </a:r>
              <a:r>
                <a:rPr lang="zh-CN" altLang="en-US" sz="2400" b="1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补</a:t>
              </a:r>
              <a:r>
                <a:rPr lang="en-US" sz="24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=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953" y="0"/>
              <a:ext cx="2540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X               0≤X&lt;1</a:t>
              </a:r>
              <a:endParaRPr lang="en-US" sz="2400" b="1" baseline="5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ea"/>
                <a:ea typeface="+mj-ea"/>
              </a:endParaRPr>
            </a:p>
            <a:p>
              <a:pPr algn="l" eaLnBrk="1" hangingPunct="1">
                <a:lnSpc>
                  <a:spcPct val="180000"/>
                </a:lnSpc>
                <a:spcBef>
                  <a:spcPct val="5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24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4 </a:t>
              </a:r>
              <a:r>
                <a:rPr lang="en-US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</a:rPr>
                <a:t>+ X       -1≤X&lt;0</a:t>
              </a:r>
            </a:p>
          </p:txBody>
        </p:sp>
        <p:sp>
          <p:nvSpPr>
            <p:cNvPr id="13" name="AutoShape 11"/>
            <p:cNvSpPr>
              <a:spLocks/>
            </p:cNvSpPr>
            <p:nvPr/>
          </p:nvSpPr>
          <p:spPr bwMode="auto">
            <a:xfrm>
              <a:off x="817" y="184"/>
              <a:ext cx="45" cy="681"/>
            </a:xfrm>
            <a:prstGeom prst="leftBrace">
              <a:avLst>
                <a:gd name="adj1" fmla="val 126111"/>
                <a:gd name="adj2" fmla="val 50000"/>
              </a:avLst>
            </a:prstGeom>
            <a:noFill/>
            <a:ln w="95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8158164" y="3869020"/>
            <a:ext cx="327093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	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00.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01010110</a:t>
            </a:r>
          </a:p>
          <a:p>
            <a:pPr algn="l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	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01010001</a:t>
            </a:r>
          </a:p>
        </p:txBody>
      </p:sp>
      <p:sp>
        <p:nvSpPr>
          <p:cNvPr id="3" name="矩形 2"/>
          <p:cNvSpPr/>
          <p:nvPr/>
        </p:nvSpPr>
        <p:spPr>
          <a:xfrm>
            <a:off x="1625600" y="5689600"/>
            <a:ext cx="9080500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表示正溢出，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表示负溢出，最高位表示正确符号位</a:t>
            </a:r>
          </a:p>
        </p:txBody>
      </p:sp>
    </p:spTree>
    <p:extLst>
      <p:ext uri="{BB962C8B-B14F-4D97-AF65-F5344CB8AC3E}">
        <p14:creationId xmlns:p14="http://schemas.microsoft.com/office/powerpoint/2010/main" val="4764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dirty="0"/>
              <a:t>唯一的零</a:t>
            </a:r>
          </a:p>
          <a:p>
            <a:pPr eaLnBrk="1" hangingPunct="1"/>
            <a:r>
              <a:rPr lang="zh-CN" altLang="zh-CN" dirty="0"/>
              <a:t>符号位可以直接参与运算</a:t>
            </a:r>
          </a:p>
          <a:p>
            <a:pPr eaLnBrk="1" hangingPunct="1"/>
            <a:r>
              <a:rPr lang="zh-CN" altLang="zh-CN" dirty="0"/>
              <a:t>减法可以变成加法</a:t>
            </a:r>
            <a:r>
              <a:rPr lang="zh-CN" altLang="en-US" dirty="0"/>
              <a:t>，运算电路统一</a:t>
            </a:r>
            <a:endParaRPr lang="zh-CN" altLang="zh-CN" dirty="0"/>
          </a:p>
          <a:p>
            <a:pPr eaLnBrk="1" hangingPunct="1"/>
            <a:r>
              <a:rPr lang="zh-CN" altLang="zh-CN" dirty="0"/>
              <a:t>负数比</a:t>
            </a:r>
            <a:r>
              <a:rPr lang="zh-CN" altLang="en-US" dirty="0"/>
              <a:t>正</a:t>
            </a:r>
            <a:r>
              <a:rPr lang="zh-CN" altLang="zh-CN" dirty="0"/>
              <a:t>数多一个</a:t>
            </a:r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Two’s complement is the standard for integer !!</a:t>
            </a:r>
          </a:p>
          <a:p>
            <a:pPr eaLnBrk="1" hangingPunct="1"/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41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移码表示法 </a:t>
            </a:r>
            <a:r>
              <a:rPr lang="en-US" altLang="zh-CN" dirty="0"/>
              <a:t>Biased/Excess Notation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latin typeface="Tahoma" panose="020B0604030504040204" pitchFamily="34" charset="0"/>
              </a:rPr>
              <a:t>定义</a:t>
            </a: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latin typeface="Tahoma" panose="020B0604030504040204" pitchFamily="34" charset="0"/>
              </a:rPr>
              <a:t>	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</a:rPr>
              <a:t>	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[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]</a:t>
            </a:r>
            <a:r>
              <a:rPr lang="zh-CN" altLang="en-US" baseline="-25000" dirty="0">
                <a:solidFill>
                  <a:srgbClr val="0000FF"/>
                </a:solidFill>
                <a:latin typeface="Tahoma" panose="020B0604030504040204" pitchFamily="34" charset="0"/>
              </a:rPr>
              <a:t>移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= 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+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     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-2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 ≤ </a:t>
            </a:r>
            <a:r>
              <a:rPr lang="en-US" altLang="zh-CN" i="1" dirty="0">
                <a:solidFill>
                  <a:srgbClr val="0000FF"/>
                </a:solidFill>
                <a:latin typeface="Tahoma" panose="020B0604030504040204" pitchFamily="34" charset="0"/>
              </a:rPr>
              <a:t>x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 &lt; 2</a:t>
            </a:r>
            <a:r>
              <a:rPr lang="en-US" altLang="zh-CN" i="1" baseline="50000" dirty="0">
                <a:solidFill>
                  <a:srgbClr val="0000FF"/>
                </a:solidFill>
                <a:latin typeface="Tahoma" panose="020B0604030504040204" pitchFamily="34" charset="0"/>
              </a:rPr>
              <a:t>n</a:t>
            </a:r>
          </a:p>
          <a:p>
            <a:pPr>
              <a:buClr>
                <a:schemeClr val="hlink"/>
              </a:buClr>
              <a:buSzPct val="65000"/>
              <a:buNone/>
            </a:pPr>
            <a:endParaRPr lang="en-US" altLang="zh-CN" i="1" baseline="50000" dirty="0">
              <a:solidFill>
                <a:srgbClr val="0000FF"/>
              </a:solidFill>
              <a:latin typeface="Tahoma" panose="020B0604030504040204" pitchFamily="34" charset="0"/>
            </a:endParaRP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solidFill>
                  <a:srgbClr val="0070C0"/>
                </a:solidFill>
                <a:latin typeface="Tahoma" panose="020B0604030504040204" pitchFamily="34" charset="0"/>
              </a:rPr>
              <a:t> 保持数据原有大小顺序，便于进行比较操作。</a:t>
            </a:r>
          </a:p>
          <a:p>
            <a:pPr>
              <a:buClr>
                <a:schemeClr val="hlink"/>
              </a:buClr>
              <a:buSzPct val="65000"/>
              <a:buNone/>
            </a:pPr>
            <a:r>
              <a:rPr lang="zh-CN" altLang="en-US" dirty="0">
                <a:solidFill>
                  <a:srgbClr val="000099"/>
                </a:solidFill>
                <a:latin typeface="Tahoma" panose="020B0604030504040204" pitchFamily="34" charset="0"/>
              </a:rPr>
              <a:t> </a:t>
            </a:r>
            <a:endParaRPr lang="zh-CN" altLang="en-US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dirty="0"/>
              <a:t>与</a:t>
            </a:r>
            <a:r>
              <a:rPr lang="zh-CN" altLang="en-US" dirty="0">
                <a:solidFill>
                  <a:srgbClr val="F33799"/>
                </a:solidFill>
              </a:rPr>
              <a:t>补码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33799"/>
                </a:solidFill>
              </a:rPr>
              <a:t>符号位相异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0000FF"/>
                </a:solidFill>
              </a:rPr>
              <a:t>数据位相同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X=+10101   </a:t>
            </a:r>
            <a:r>
              <a:rPr lang="en-US" altLang="zh-CN" sz="2200" dirty="0"/>
              <a:t>  [X]</a:t>
            </a:r>
            <a:r>
              <a:rPr lang="zh-CN" altLang="en-US" sz="2200" baseline="-25000" dirty="0"/>
              <a:t>移 </a:t>
            </a:r>
            <a:r>
              <a:rPr lang="en-US" altLang="zh-CN" sz="2200" dirty="0"/>
              <a:t>=2</a:t>
            </a:r>
            <a:r>
              <a:rPr lang="en-US" altLang="zh-CN" sz="2200" baseline="50000" dirty="0"/>
              <a:t>5</a:t>
            </a:r>
            <a:r>
              <a:rPr lang="en-US" altLang="zh-CN" sz="2200" dirty="0">
                <a:solidFill>
                  <a:schemeClr val="folHlink"/>
                </a:solidFill>
              </a:rPr>
              <a:t>+</a:t>
            </a:r>
            <a:r>
              <a:rPr lang="en-US" altLang="zh-CN" sz="2200" dirty="0"/>
              <a:t>10101=</a:t>
            </a:r>
            <a:r>
              <a:rPr lang="en-US" altLang="zh-CN" sz="2200" dirty="0">
                <a:solidFill>
                  <a:schemeClr val="accent2"/>
                </a:solidFill>
              </a:rPr>
              <a:t>1</a:t>
            </a:r>
            <a:r>
              <a:rPr lang="en-US" altLang="zh-CN" sz="2200" dirty="0"/>
              <a:t>10101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 dirty="0">
                <a:solidFill>
                  <a:srgbClr val="000000"/>
                </a:solidFill>
              </a:rPr>
              <a:t>X=-10101  </a:t>
            </a:r>
            <a:r>
              <a:rPr lang="en-US" altLang="zh-CN" sz="2200" dirty="0"/>
              <a:t>    [X]</a:t>
            </a:r>
            <a:r>
              <a:rPr lang="zh-CN" altLang="en-US" sz="2200" baseline="-25000" dirty="0"/>
              <a:t>移 </a:t>
            </a:r>
            <a:r>
              <a:rPr lang="en-US" altLang="zh-CN" sz="2200" dirty="0"/>
              <a:t>=2</a:t>
            </a:r>
            <a:r>
              <a:rPr lang="en-US" altLang="zh-CN" sz="2200" baseline="50000" dirty="0"/>
              <a:t>5</a:t>
            </a:r>
            <a:r>
              <a:rPr lang="en-US" altLang="zh-CN" sz="2200" dirty="0">
                <a:solidFill>
                  <a:schemeClr val="folHlink"/>
                </a:solidFill>
              </a:rPr>
              <a:t>-</a:t>
            </a:r>
            <a:r>
              <a:rPr lang="en-US" altLang="zh-CN" sz="2200" dirty="0"/>
              <a:t>10101</a:t>
            </a:r>
            <a:r>
              <a:rPr lang="zh-CN" altLang="en-US" sz="2200" dirty="0"/>
              <a:t>＝</a:t>
            </a:r>
            <a:r>
              <a:rPr lang="en-US" altLang="zh-CN" sz="2200" dirty="0"/>
              <a:t>0</a:t>
            </a:r>
            <a:r>
              <a:rPr lang="en-US" altLang="zh-CN" sz="2200" dirty="0">
                <a:solidFill>
                  <a:schemeClr val="tx1"/>
                </a:solidFill>
              </a:rPr>
              <a:t>01011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CN" altLang="en-US" dirty="0"/>
              <a:t>仅用于表示整数，通常表示浮点数的</a:t>
            </a:r>
            <a:r>
              <a:rPr lang="zh-CN" altLang="en-US" dirty="0">
                <a:solidFill>
                  <a:srgbClr val="FF0000"/>
                </a:solidFill>
              </a:rPr>
              <a:t>阶码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buClr>
                <a:schemeClr val="hlink"/>
              </a:buClr>
              <a:buSzPct val="65000"/>
              <a:buNone/>
            </a:pPr>
            <a:endParaRPr lang="en-US" altLang="zh-CN" dirty="0">
              <a:solidFill>
                <a:srgbClr val="000099"/>
              </a:solidFill>
              <a:latin typeface="Tahoma" panose="020B0604030504040204" pitchFamily="34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30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不同机器码公式对比</a:t>
            </a:r>
            <a:endParaRPr lang="zh-CN" altLang="en-US" dirty="0"/>
          </a:p>
        </p:txBody>
      </p:sp>
      <p:graphicFrame>
        <p:nvGraphicFramePr>
          <p:cNvPr id="5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02003"/>
              </p:ext>
            </p:extLst>
          </p:nvPr>
        </p:nvGraphicFramePr>
        <p:xfrm>
          <a:off x="1295400" y="1727202"/>
          <a:ext cx="9829800" cy="3898901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49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-2</a:t>
                      </a:r>
                      <a:r>
                        <a:rPr kumimoji="0" lang="en-US" sz="2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&lt; x ≤0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kumimoji="0" lang="en-US" sz="23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&lt; x ≤ </a:t>
                      </a:r>
                      <a:r>
                        <a:rPr kumimoji="0" lang="en-US" sz="23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 ≥ 0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008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原码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902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反码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n+</a:t>
                      </a:r>
                      <a:r>
                        <a:rPr kumimoji="0" lang="en-US" sz="32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en-US" altLang="zh-CN" sz="3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27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-n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081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补码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n+1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420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移码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anose="020B0604030504040204" pitchFamily="34" charset="0"/>
                          <a:ea typeface="华文新魏" panose="02010800040101010101" pitchFamily="2" charset="-122"/>
                        </a:rPr>
                        <a:t>无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1pPr>
                      <a:lvl2pPr marL="742950" indent="-2714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accent2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2pPr>
                      <a:lvl3pPr marL="1143000" indent="-23336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3pPr>
                      <a:lvl4pPr marL="1600200" indent="-2936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4pPr>
                      <a:lvl5pPr marL="2057400" indent="-184150">
                        <a:lnSpc>
                          <a:spcPct val="120000"/>
                        </a:lnSpc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5pPr>
                      <a:lvl6pPr marL="25146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6pPr>
                      <a:lvl7pPr marL="29718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7pPr>
                      <a:lvl8pPr marL="34290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8pPr>
                      <a:lvl9pPr marL="3886200" indent="-184150" eaLnBrk="0" fontAlgn="base" hangingPunct="0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华文新魏" panose="020108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en-US" sz="3700" b="0" i="1" u="none" strike="noStrike" cap="none" normalizeH="0" baseline="5000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en-US" sz="37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华文新魏" panose="02010800040101010101" pitchFamily="2" charset="-122"/>
                          <a:cs typeface="Times New Roman" panose="02020603050405020304" pitchFamily="18" charset="0"/>
                        </a:rPr>
                        <a:t>+ x</a:t>
                      </a:r>
                    </a:p>
                  </a:txBody>
                  <a:tcPr marL="104573" marR="104573" marT="0" marB="0"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" name="直接连接符 10"/>
          <p:cNvCxnSpPr>
            <a:cxnSpLocks noChangeShapeType="1"/>
          </p:cNvCxnSpPr>
          <p:nvPr/>
        </p:nvCxnSpPr>
        <p:spPr bwMode="auto">
          <a:xfrm>
            <a:off x="4744418" y="2208932"/>
            <a:ext cx="145082" cy="71273"/>
          </a:xfrm>
          <a:prstGeom prst="line">
            <a:avLst/>
          </a:prstGeom>
          <a:noFill/>
          <a:ln w="19050" cap="sq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10"/>
          <p:cNvCxnSpPr>
            <a:cxnSpLocks noChangeShapeType="1"/>
          </p:cNvCxnSpPr>
          <p:nvPr/>
        </p:nvCxnSpPr>
        <p:spPr bwMode="auto">
          <a:xfrm>
            <a:off x="7106618" y="2221632"/>
            <a:ext cx="145082" cy="71273"/>
          </a:xfrm>
          <a:prstGeom prst="line">
            <a:avLst/>
          </a:prstGeom>
          <a:noFill/>
          <a:ln w="19050" cap="sq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445382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定点数机器码表示范围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91324"/>
            <a:ext cx="8218488" cy="762358"/>
          </a:xfrm>
        </p:spPr>
        <p:txBody>
          <a:bodyPr/>
          <a:lstStyle/>
          <a:p>
            <a:r>
              <a:rPr lang="en-US" altLang="zh-CN" dirty="0"/>
              <a:t>n+1</a:t>
            </a:r>
            <a:r>
              <a:rPr lang="zh-CN" altLang="en-US" dirty="0"/>
              <a:t>位定点数，数据位</a:t>
            </a:r>
            <a:r>
              <a:rPr lang="en-US" altLang="zh-CN" dirty="0"/>
              <a:t>n</a:t>
            </a:r>
            <a:r>
              <a:rPr lang="zh-CN" altLang="en-US" dirty="0"/>
              <a:t>位</a:t>
            </a:r>
          </a:p>
          <a:p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07962A-7CC2-422D-8E49-0FD4E11863BF}"/>
              </a:ext>
            </a:extLst>
          </p:cNvPr>
          <p:cNvGrpSpPr/>
          <p:nvPr/>
        </p:nvGrpSpPr>
        <p:grpSpPr>
          <a:xfrm>
            <a:off x="2692526" y="2211792"/>
            <a:ext cx="8646430" cy="554067"/>
            <a:chOff x="2692526" y="2211792"/>
            <a:chExt cx="8646430" cy="554067"/>
          </a:xfrm>
        </p:grpSpPr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2692526" y="2232099"/>
              <a:ext cx="4298780" cy="533760"/>
            </a:xfrm>
            <a:prstGeom prst="rect">
              <a:avLst/>
            </a:prstGeom>
            <a:solidFill>
              <a:srgbClr val="00B0F0"/>
            </a:solidFill>
            <a:ln w="38100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7000"/>
                </a:srgbClr>
              </a:outerShdw>
            </a:effectLst>
          </p:spPr>
          <p:txBody>
            <a:bodyPr wrap="square" anchor="ctr" anchorCtr="1">
              <a:no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定点整数</a:t>
              </a: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7127407" y="2211792"/>
              <a:ext cx="4211549" cy="533760"/>
            </a:xfrm>
            <a:prstGeom prst="rect">
              <a:avLst/>
            </a:prstGeom>
            <a:solidFill>
              <a:srgbClr val="00B0F0"/>
            </a:solidFill>
            <a:ln w="38100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7000"/>
                </a:srgbClr>
              </a:outerShdw>
            </a:effectLst>
          </p:spPr>
          <p:txBody>
            <a:bodyPr wrap="square" anchor="ctr" anchorCtr="1">
              <a:noAutofit/>
            </a:bodyPr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定点小数</a:t>
              </a:r>
            </a:p>
          </p:txBody>
        </p:sp>
      </p:grp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29343" y="3153279"/>
            <a:ext cx="1686100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原码反码</a:t>
            </a:r>
          </a:p>
        </p:txBody>
      </p:sp>
      <p:sp>
        <p:nvSpPr>
          <p:cNvPr id="8" name="文本框 14"/>
          <p:cNvSpPr txBox="1">
            <a:spLocks noChangeArrowheads="1"/>
          </p:cNvSpPr>
          <p:nvPr/>
        </p:nvSpPr>
        <p:spPr bwMode="auto">
          <a:xfrm>
            <a:off x="729343" y="4130452"/>
            <a:ext cx="1686100" cy="589757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</a:t>
            </a:r>
          </a:p>
        </p:txBody>
      </p: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2692525" y="3153279"/>
            <a:ext cx="2391617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</a:p>
        </p:txBody>
      </p:sp>
      <p:sp>
        <p:nvSpPr>
          <p:cNvPr id="10" name="文本框 13"/>
          <p:cNvSpPr txBox="1">
            <a:spLocks noChangeArrowheads="1"/>
          </p:cNvSpPr>
          <p:nvPr/>
        </p:nvSpPr>
        <p:spPr bwMode="auto">
          <a:xfrm>
            <a:off x="7127404" y="3153280"/>
            <a:ext cx="2398411" cy="619161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</a:p>
        </p:txBody>
      </p:sp>
      <p:sp>
        <p:nvSpPr>
          <p:cNvPr id="11" name="文本框 17"/>
          <p:cNvSpPr txBox="1">
            <a:spLocks noChangeArrowheads="1"/>
          </p:cNvSpPr>
          <p:nvPr/>
        </p:nvSpPr>
        <p:spPr bwMode="auto">
          <a:xfrm>
            <a:off x="2685730" y="4130452"/>
            <a:ext cx="2391617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1] </a:t>
            </a:r>
          </a:p>
        </p:txBody>
      </p:sp>
      <p:sp>
        <p:nvSpPr>
          <p:cNvPr id="12" name="文本框 18"/>
          <p:cNvSpPr txBox="1">
            <a:spLocks noChangeArrowheads="1"/>
          </p:cNvSpPr>
          <p:nvPr/>
        </p:nvSpPr>
        <p:spPr bwMode="auto">
          <a:xfrm>
            <a:off x="7134198" y="4130452"/>
            <a:ext cx="2391617" cy="598856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</a:p>
        </p:txBody>
      </p:sp>
      <p:sp>
        <p:nvSpPr>
          <p:cNvPr id="13" name="文本框 19"/>
          <p:cNvSpPr txBox="1">
            <a:spLocks noChangeArrowheads="1"/>
          </p:cNvSpPr>
          <p:nvPr/>
        </p:nvSpPr>
        <p:spPr bwMode="auto">
          <a:xfrm>
            <a:off x="729343" y="5138091"/>
            <a:ext cx="1686100" cy="610063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移码</a:t>
            </a:r>
          </a:p>
        </p:txBody>
      </p:sp>
      <p:sp>
        <p:nvSpPr>
          <p:cNvPr id="14" name="文本框 20"/>
          <p:cNvSpPr txBox="1">
            <a:spLocks noChangeArrowheads="1"/>
          </p:cNvSpPr>
          <p:nvPr/>
        </p:nvSpPr>
        <p:spPr bwMode="auto">
          <a:xfrm>
            <a:off x="2681200" y="5125741"/>
            <a:ext cx="2391617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1]</a:t>
            </a:r>
          </a:p>
        </p:txBody>
      </p:sp>
      <p:sp>
        <p:nvSpPr>
          <p:cNvPr id="15" name="文本框 21"/>
          <p:cNvSpPr txBox="1">
            <a:spLocks noChangeArrowheads="1"/>
          </p:cNvSpPr>
          <p:nvPr/>
        </p:nvSpPr>
        <p:spPr bwMode="auto">
          <a:xfrm>
            <a:off x="7127407" y="5125741"/>
            <a:ext cx="4211549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小数无移码</a:t>
            </a:r>
            <a:endParaRPr 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5249436" y="3153279"/>
            <a:ext cx="1753195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19" name="文本框 13"/>
          <p:cNvSpPr txBox="1">
            <a:spLocks noChangeArrowheads="1"/>
          </p:cNvSpPr>
          <p:nvPr/>
        </p:nvSpPr>
        <p:spPr bwMode="auto">
          <a:xfrm>
            <a:off x="9716376" y="3132971"/>
            <a:ext cx="1622579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1, 1) </a:t>
            </a:r>
          </a:p>
        </p:txBody>
      </p:sp>
      <p:sp>
        <p:nvSpPr>
          <p:cNvPr id="20" name="文本框 17"/>
          <p:cNvSpPr txBox="1">
            <a:spLocks noChangeArrowheads="1"/>
          </p:cNvSpPr>
          <p:nvPr/>
        </p:nvSpPr>
        <p:spPr bwMode="auto">
          <a:xfrm>
            <a:off x="5242641" y="4130452"/>
            <a:ext cx="1753195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  <p:sp>
        <p:nvSpPr>
          <p:cNvPr id="21" name="文本框 18"/>
          <p:cNvSpPr txBox="1">
            <a:spLocks noChangeArrowheads="1"/>
          </p:cNvSpPr>
          <p:nvPr/>
        </p:nvSpPr>
        <p:spPr bwMode="auto">
          <a:xfrm>
            <a:off x="9723169" y="4110146"/>
            <a:ext cx="1615786" cy="619162"/>
          </a:xfrm>
          <a:prstGeom prst="rect">
            <a:avLst/>
          </a:prstGeom>
          <a:solidFill>
            <a:srgbClr val="00B0F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1, 1) </a:t>
            </a:r>
          </a:p>
        </p:txBody>
      </p:sp>
      <p:sp>
        <p:nvSpPr>
          <p:cNvPr id="22" name="文本框 20"/>
          <p:cNvSpPr txBox="1">
            <a:spLocks noChangeArrowheads="1"/>
          </p:cNvSpPr>
          <p:nvPr/>
        </p:nvSpPr>
        <p:spPr bwMode="auto">
          <a:xfrm>
            <a:off x="5238112" y="5125741"/>
            <a:ext cx="1753195" cy="619162"/>
          </a:xfrm>
          <a:prstGeom prst="rect">
            <a:avLst/>
          </a:prstGeom>
          <a:solidFill>
            <a:srgbClr val="00B050"/>
          </a:solidFill>
          <a:ln w="38100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 wrap="square" anchor="ctr" anchorCtr="1">
            <a:noAutofit/>
          </a:bodyPr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lvl="1" algn="ctr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000" dirty="0">
                <a:solidFill>
                  <a:schemeClr val="bg1"/>
                </a:solidFill>
              </a:rPr>
              <a:t>−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r>
              <a:rPr lang="en-US" altLang="zh-CN" sz="2000" baseline="50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24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机器码小结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CN" dirty="0"/>
              <a:t>MSB</a:t>
            </a:r>
            <a:r>
              <a:rPr lang="zh-CN" altLang="en-US" dirty="0"/>
              <a:t>表示</a:t>
            </a:r>
            <a:r>
              <a:rPr lang="zh-CN" altLang="en-US" dirty="0">
                <a:solidFill>
                  <a:srgbClr val="FF0000"/>
                </a:solidFill>
              </a:rPr>
              <a:t>数符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en-US" altLang="zh-CN" dirty="0"/>
              <a:t>4</a:t>
            </a:r>
            <a:r>
              <a:rPr lang="zh-CN" altLang="en-US" dirty="0"/>
              <a:t>种定点编码方式</a:t>
            </a:r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原码   用来表示浮点（实）数的尾数</a:t>
            </a:r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反码   已不用于表示数值数据</a:t>
            </a:r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补码   </a:t>
            </a:r>
            <a:r>
              <a:rPr lang="en-US" altLang="zh-CN" dirty="0"/>
              <a:t>50</a:t>
            </a:r>
            <a:r>
              <a:rPr lang="zh-CN" altLang="en-US" dirty="0"/>
              <a:t>年代开始成为整数标准</a:t>
            </a:r>
            <a:endParaRPr lang="en-US" altLang="zh-CN" dirty="0"/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移码   用于浮点数阶码</a:t>
            </a:r>
          </a:p>
          <a:p>
            <a:pPr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补码优势</a:t>
            </a:r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模运算，加、减运算统一</a:t>
            </a:r>
          </a:p>
          <a:p>
            <a:pPr lvl="1" algn="just">
              <a:lnSpc>
                <a:spcPct val="150000"/>
              </a:lnSpc>
              <a:spcBef>
                <a:spcPct val="30000"/>
              </a:spcBef>
            </a:pPr>
            <a:r>
              <a:rPr lang="zh-CN" altLang="en-US" dirty="0"/>
              <a:t>唯一</a:t>
            </a:r>
            <a:r>
              <a:rPr lang="en-US" altLang="zh-CN" dirty="0"/>
              <a:t>0</a:t>
            </a:r>
            <a:r>
              <a:rPr lang="zh-CN" altLang="en-US" dirty="0"/>
              <a:t>，方便使用</a:t>
            </a:r>
          </a:p>
          <a:p>
            <a:pPr lvl="1" algn="just">
              <a:spcBef>
                <a:spcPct val="30000"/>
              </a:spcBef>
            </a:pPr>
            <a:endParaRPr lang="zh-CN" altLang="en-US" dirty="0">
              <a:latin typeface="+mn-lt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97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数据表示  </a:t>
            </a:r>
            <a:r>
              <a:rPr lang="en-US" altLang="zh-CN" dirty="0"/>
              <a:t>Data Representation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非数值数据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char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/>
              <a:t>数值数据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整数   </a:t>
            </a:r>
            <a:r>
              <a:rPr lang="en-US" altLang="zh-CN" dirty="0"/>
              <a:t>Integers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en-US" altLang="zh-CN" dirty="0"/>
              <a:t>Signed / Unsigned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short  </a:t>
            </a:r>
            <a:r>
              <a:rPr lang="en-US" altLang="zh-CN" dirty="0" err="1">
                <a:solidFill>
                  <a:srgbClr val="0000FF"/>
                </a:solidFill>
              </a:rPr>
              <a:t>int</a:t>
            </a:r>
            <a:r>
              <a:rPr lang="en-US" altLang="zh-CN" dirty="0">
                <a:solidFill>
                  <a:srgbClr val="0000FF"/>
                </a:solidFill>
              </a:rPr>
              <a:t>  long 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int8_t     uint8_t     int16_t   uint16_t  int32_t   uint32_t   int64_t   uint64_t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非整数  </a:t>
            </a:r>
            <a:r>
              <a:rPr lang="en-US" altLang="zh-CN" dirty="0"/>
              <a:t>Non-integers (Real)</a:t>
            </a:r>
          </a:p>
          <a:p>
            <a:pPr lvl="2">
              <a:lnSpc>
                <a:spcPct val="130000"/>
              </a:lnSpc>
            </a:pPr>
            <a:r>
              <a:rPr lang="en-US" altLang="zh-CN" dirty="0"/>
              <a:t>Signed / Unsigned</a:t>
            </a:r>
          </a:p>
          <a:p>
            <a:pPr lvl="2">
              <a:lnSpc>
                <a:spcPct val="13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C</a:t>
            </a:r>
            <a:r>
              <a:rPr lang="zh-CN" altLang="en-US" dirty="0">
                <a:solidFill>
                  <a:srgbClr val="0000FF"/>
                </a:solidFill>
              </a:rPr>
              <a:t>语言  </a:t>
            </a:r>
            <a:r>
              <a:rPr lang="en-US" altLang="zh-CN" dirty="0">
                <a:solidFill>
                  <a:srgbClr val="0000FF"/>
                </a:solidFill>
              </a:rPr>
              <a:t>float double </a:t>
            </a:r>
            <a:r>
              <a:rPr lang="zh-CN" altLang="en-US" dirty="0">
                <a:solidFill>
                  <a:srgbClr val="0000FF"/>
                </a:solidFill>
              </a:rPr>
              <a:t>型</a:t>
            </a:r>
            <a:endParaRPr lang="en-US" altLang="zh-CN" dirty="0">
              <a:solidFill>
                <a:srgbClr val="0000FF"/>
              </a:solidFill>
            </a:endParaRPr>
          </a:p>
          <a:p>
            <a:pPr lvl="2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汇编语言有无数据类型？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642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445597" y="4047150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Line 8"/>
          <p:cNvSpPr>
            <a:spLocks noChangeShapeType="1"/>
          </p:cNvSpPr>
          <p:nvPr/>
        </p:nvSpPr>
        <p:spPr bwMode="auto">
          <a:xfrm>
            <a:off x="1902345" y="3970443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Rectangle 7"/>
          <p:cNvSpPr>
            <a:spLocks noChangeArrowheads="1"/>
          </p:cNvSpPr>
          <p:nvPr/>
        </p:nvSpPr>
        <p:spPr bwMode="auto">
          <a:xfrm>
            <a:off x="6987783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7508011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" name="Rectangle 7"/>
          <p:cNvSpPr>
            <a:spLocks noChangeArrowheads="1"/>
          </p:cNvSpPr>
          <p:nvPr/>
        </p:nvSpPr>
        <p:spPr bwMode="auto">
          <a:xfrm>
            <a:off x="8034512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5" name="Rectangle 7"/>
          <p:cNvSpPr>
            <a:spLocks noChangeArrowheads="1"/>
          </p:cNvSpPr>
          <p:nvPr/>
        </p:nvSpPr>
        <p:spPr bwMode="auto">
          <a:xfrm>
            <a:off x="8564265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6" name="Rectangle 7"/>
          <p:cNvSpPr>
            <a:spLocks noChangeArrowheads="1"/>
          </p:cNvSpPr>
          <p:nvPr/>
        </p:nvSpPr>
        <p:spPr bwMode="auto">
          <a:xfrm>
            <a:off x="9111442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7" name="Rectangle 7"/>
          <p:cNvSpPr>
            <a:spLocks noChangeArrowheads="1"/>
          </p:cNvSpPr>
          <p:nvPr/>
        </p:nvSpPr>
        <p:spPr bwMode="auto">
          <a:xfrm>
            <a:off x="9641195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10178847" y="4047150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5" name="Rectangle 7"/>
          <p:cNvSpPr>
            <a:spLocks noChangeArrowheads="1"/>
          </p:cNvSpPr>
          <p:nvPr/>
        </p:nvSpPr>
        <p:spPr bwMode="auto">
          <a:xfrm>
            <a:off x="2099802" y="4047150"/>
            <a:ext cx="30604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-8</a:t>
            </a:r>
            <a:endParaRPr lang="en-US" sz="16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6" name="Rectangle 7"/>
          <p:cNvSpPr>
            <a:spLocks noChangeArrowheads="1"/>
          </p:cNvSpPr>
          <p:nvPr/>
        </p:nvSpPr>
        <p:spPr bwMode="auto">
          <a:xfrm>
            <a:off x="2634040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7" name="Rectangle 7"/>
          <p:cNvSpPr>
            <a:spLocks noChangeArrowheads="1"/>
          </p:cNvSpPr>
          <p:nvPr/>
        </p:nvSpPr>
        <p:spPr bwMode="auto">
          <a:xfrm>
            <a:off x="3173318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8" name="Rectangle 7"/>
          <p:cNvSpPr>
            <a:spLocks noChangeArrowheads="1"/>
          </p:cNvSpPr>
          <p:nvPr/>
        </p:nvSpPr>
        <p:spPr bwMode="auto">
          <a:xfrm>
            <a:off x="3709344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9" name="Rectangle 7"/>
          <p:cNvSpPr>
            <a:spLocks noChangeArrowheads="1"/>
          </p:cNvSpPr>
          <p:nvPr/>
        </p:nvSpPr>
        <p:spPr bwMode="auto">
          <a:xfrm>
            <a:off x="4248622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0" name="Rectangle 7"/>
          <p:cNvSpPr>
            <a:spLocks noChangeArrowheads="1"/>
          </p:cNvSpPr>
          <p:nvPr/>
        </p:nvSpPr>
        <p:spPr bwMode="auto">
          <a:xfrm>
            <a:off x="4776749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1" name="Rectangle 7"/>
          <p:cNvSpPr>
            <a:spLocks noChangeArrowheads="1"/>
          </p:cNvSpPr>
          <p:nvPr/>
        </p:nvSpPr>
        <p:spPr bwMode="auto">
          <a:xfrm>
            <a:off x="5316027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2" name="Rectangle 7"/>
          <p:cNvSpPr>
            <a:spLocks noChangeArrowheads="1"/>
          </p:cNvSpPr>
          <p:nvPr/>
        </p:nvSpPr>
        <p:spPr bwMode="auto">
          <a:xfrm>
            <a:off x="5844154" y="4047150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71" name="组合 270"/>
          <p:cNvGrpSpPr/>
          <p:nvPr/>
        </p:nvGrpSpPr>
        <p:grpSpPr>
          <a:xfrm>
            <a:off x="1921830" y="3618241"/>
            <a:ext cx="8618456" cy="255044"/>
            <a:chOff x="1663029" y="2734814"/>
            <a:chExt cx="8618456" cy="255044"/>
          </a:xfrm>
        </p:grpSpPr>
        <p:sp>
          <p:nvSpPr>
            <p:cNvPr id="233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4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5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6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7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8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0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1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2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3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4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5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46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3" name="Rectangle 7"/>
            <p:cNvSpPr>
              <a:spLocks noChangeArrowheads="1"/>
            </p:cNvSpPr>
            <p:nvPr/>
          </p:nvSpPr>
          <p:spPr bwMode="auto">
            <a:xfrm>
              <a:off x="166302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54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>
            <a:off x="2217821" y="3878438"/>
            <a:ext cx="8020050" cy="92005"/>
            <a:chOff x="1959020" y="2948568"/>
            <a:chExt cx="8020050" cy="171901"/>
          </a:xfrm>
        </p:grpSpPr>
        <p:cxnSp>
          <p:nvCxnSpPr>
            <p:cNvPr id="209" name="直接连接符 208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7" name="直接连接符 256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8" name="直接连接符 257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9" name="直接连接符 258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>
              <a:off x="1959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直接连接符 262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直接连接符 263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直接连接符 264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直接连接符 265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直接连接符 266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8" name="直接连接符 267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9" name="直接连接符 268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3" name="Rectangle 7"/>
          <p:cNvSpPr>
            <a:spLocks noChangeArrowheads="1"/>
          </p:cNvSpPr>
          <p:nvPr/>
        </p:nvSpPr>
        <p:spPr bwMode="auto">
          <a:xfrm>
            <a:off x="6453931" y="2016446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4" name="Line 8"/>
          <p:cNvSpPr>
            <a:spLocks noChangeShapeType="1"/>
          </p:cNvSpPr>
          <p:nvPr/>
        </p:nvSpPr>
        <p:spPr bwMode="auto">
          <a:xfrm>
            <a:off x="1910679" y="1939739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5" name="Rectangle 7"/>
          <p:cNvSpPr>
            <a:spLocks noChangeArrowheads="1"/>
          </p:cNvSpPr>
          <p:nvPr/>
        </p:nvSpPr>
        <p:spPr bwMode="auto">
          <a:xfrm>
            <a:off x="6996117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6" name="Rectangle 7"/>
          <p:cNvSpPr>
            <a:spLocks noChangeArrowheads="1"/>
          </p:cNvSpPr>
          <p:nvPr/>
        </p:nvSpPr>
        <p:spPr bwMode="auto">
          <a:xfrm>
            <a:off x="7516345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7" name="Rectangle 7"/>
          <p:cNvSpPr>
            <a:spLocks noChangeArrowheads="1"/>
          </p:cNvSpPr>
          <p:nvPr/>
        </p:nvSpPr>
        <p:spPr bwMode="auto">
          <a:xfrm>
            <a:off x="8042846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8" name="Rectangle 7"/>
          <p:cNvSpPr>
            <a:spLocks noChangeArrowheads="1"/>
          </p:cNvSpPr>
          <p:nvPr/>
        </p:nvSpPr>
        <p:spPr bwMode="auto">
          <a:xfrm>
            <a:off x="8572599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9" name="Rectangle 7"/>
          <p:cNvSpPr>
            <a:spLocks noChangeArrowheads="1"/>
          </p:cNvSpPr>
          <p:nvPr/>
        </p:nvSpPr>
        <p:spPr bwMode="auto">
          <a:xfrm>
            <a:off x="9119776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0" name="Rectangle 7"/>
          <p:cNvSpPr>
            <a:spLocks noChangeArrowheads="1"/>
          </p:cNvSpPr>
          <p:nvPr/>
        </p:nvSpPr>
        <p:spPr bwMode="auto">
          <a:xfrm>
            <a:off x="9649529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1" name="Rectangle 7"/>
          <p:cNvSpPr>
            <a:spLocks noChangeArrowheads="1"/>
          </p:cNvSpPr>
          <p:nvPr/>
        </p:nvSpPr>
        <p:spPr bwMode="auto">
          <a:xfrm>
            <a:off x="10187181" y="2016446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3" name="Rectangle 7"/>
          <p:cNvSpPr>
            <a:spLocks noChangeArrowheads="1"/>
          </p:cNvSpPr>
          <p:nvPr/>
        </p:nvSpPr>
        <p:spPr bwMode="auto">
          <a:xfrm>
            <a:off x="2642374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4" name="Rectangle 7"/>
          <p:cNvSpPr>
            <a:spLocks noChangeArrowheads="1"/>
          </p:cNvSpPr>
          <p:nvPr/>
        </p:nvSpPr>
        <p:spPr bwMode="auto">
          <a:xfrm>
            <a:off x="3181652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5" name="Rectangle 7"/>
          <p:cNvSpPr>
            <a:spLocks noChangeArrowheads="1"/>
          </p:cNvSpPr>
          <p:nvPr/>
        </p:nvSpPr>
        <p:spPr bwMode="auto">
          <a:xfrm>
            <a:off x="3717678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6" name="Rectangle 7"/>
          <p:cNvSpPr>
            <a:spLocks noChangeArrowheads="1"/>
          </p:cNvSpPr>
          <p:nvPr/>
        </p:nvSpPr>
        <p:spPr bwMode="auto">
          <a:xfrm>
            <a:off x="4256956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7" name="Rectangle 7"/>
          <p:cNvSpPr>
            <a:spLocks noChangeArrowheads="1"/>
          </p:cNvSpPr>
          <p:nvPr/>
        </p:nvSpPr>
        <p:spPr bwMode="auto">
          <a:xfrm>
            <a:off x="4785083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8" name="Rectangle 7"/>
          <p:cNvSpPr>
            <a:spLocks noChangeArrowheads="1"/>
          </p:cNvSpPr>
          <p:nvPr/>
        </p:nvSpPr>
        <p:spPr bwMode="auto">
          <a:xfrm>
            <a:off x="5324361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9" name="Rectangle 7"/>
          <p:cNvSpPr>
            <a:spLocks noChangeArrowheads="1"/>
          </p:cNvSpPr>
          <p:nvPr/>
        </p:nvSpPr>
        <p:spPr bwMode="auto">
          <a:xfrm>
            <a:off x="5852488" y="2016446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90" name="组合 289"/>
          <p:cNvGrpSpPr/>
          <p:nvPr/>
        </p:nvGrpSpPr>
        <p:grpSpPr>
          <a:xfrm>
            <a:off x="2464176" y="1350937"/>
            <a:ext cx="8084444" cy="491644"/>
            <a:chOff x="2197041" y="2498214"/>
            <a:chExt cx="8084444" cy="491644"/>
          </a:xfrm>
        </p:grpSpPr>
        <p:sp>
          <p:nvSpPr>
            <p:cNvPr id="291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2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3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5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6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7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8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9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0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1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2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3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4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06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4" name="Rectangle 7"/>
            <p:cNvSpPr>
              <a:spLocks noChangeArrowheads="1"/>
            </p:cNvSpPr>
            <p:nvPr/>
          </p:nvSpPr>
          <p:spPr bwMode="auto">
            <a:xfrm>
              <a:off x="5932346" y="24982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2759555" y="1847734"/>
            <a:ext cx="7486650" cy="92005"/>
            <a:chOff x="2492420" y="2948568"/>
            <a:chExt cx="7486650" cy="171901"/>
          </a:xfrm>
        </p:grpSpPr>
        <p:cxnSp>
          <p:nvCxnSpPr>
            <p:cNvPr id="308" name="直接连接符 307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直接连接符 308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直接连接符 309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1" name="直接连接符 310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2" name="直接连接符 311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3" name="直接连接符 312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直接连接符 313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直接连接符 314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直接连接符 316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直接连接符 317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直接连接符 318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0" name="直接连接符 319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1" name="直接连接符 320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直接连接符 321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直接连接符 322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5" name="Rectangle 7"/>
          <p:cNvSpPr>
            <a:spLocks noChangeArrowheads="1"/>
          </p:cNvSpPr>
          <p:nvPr/>
        </p:nvSpPr>
        <p:spPr bwMode="auto">
          <a:xfrm>
            <a:off x="6445554" y="3047803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6" name="Line 8"/>
          <p:cNvSpPr>
            <a:spLocks noChangeShapeType="1"/>
          </p:cNvSpPr>
          <p:nvPr/>
        </p:nvSpPr>
        <p:spPr bwMode="auto">
          <a:xfrm>
            <a:off x="1902302" y="2971096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" name="Rectangle 7"/>
          <p:cNvSpPr>
            <a:spLocks noChangeArrowheads="1"/>
          </p:cNvSpPr>
          <p:nvPr/>
        </p:nvSpPr>
        <p:spPr bwMode="auto">
          <a:xfrm>
            <a:off x="6987740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8" name="Rectangle 7"/>
          <p:cNvSpPr>
            <a:spLocks noChangeArrowheads="1"/>
          </p:cNvSpPr>
          <p:nvPr/>
        </p:nvSpPr>
        <p:spPr bwMode="auto">
          <a:xfrm>
            <a:off x="7507968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9" name="Rectangle 7"/>
          <p:cNvSpPr>
            <a:spLocks noChangeArrowheads="1"/>
          </p:cNvSpPr>
          <p:nvPr/>
        </p:nvSpPr>
        <p:spPr bwMode="auto">
          <a:xfrm>
            <a:off x="8034469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0" name="Rectangle 7"/>
          <p:cNvSpPr>
            <a:spLocks noChangeArrowheads="1"/>
          </p:cNvSpPr>
          <p:nvPr/>
        </p:nvSpPr>
        <p:spPr bwMode="auto">
          <a:xfrm>
            <a:off x="8564222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1" name="Rectangle 7"/>
          <p:cNvSpPr>
            <a:spLocks noChangeArrowheads="1"/>
          </p:cNvSpPr>
          <p:nvPr/>
        </p:nvSpPr>
        <p:spPr bwMode="auto">
          <a:xfrm>
            <a:off x="9111399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2" name="Rectangle 7"/>
          <p:cNvSpPr>
            <a:spLocks noChangeArrowheads="1"/>
          </p:cNvSpPr>
          <p:nvPr/>
        </p:nvSpPr>
        <p:spPr bwMode="auto">
          <a:xfrm>
            <a:off x="9641152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3" name="Rectangle 7"/>
          <p:cNvSpPr>
            <a:spLocks noChangeArrowheads="1"/>
          </p:cNvSpPr>
          <p:nvPr/>
        </p:nvSpPr>
        <p:spPr bwMode="auto">
          <a:xfrm>
            <a:off x="10178804" y="3047803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4" name="Rectangle 7"/>
          <p:cNvSpPr>
            <a:spLocks noChangeArrowheads="1"/>
          </p:cNvSpPr>
          <p:nvPr/>
        </p:nvSpPr>
        <p:spPr bwMode="auto">
          <a:xfrm>
            <a:off x="2633997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5" name="Rectangle 7"/>
          <p:cNvSpPr>
            <a:spLocks noChangeArrowheads="1"/>
          </p:cNvSpPr>
          <p:nvPr/>
        </p:nvSpPr>
        <p:spPr bwMode="auto">
          <a:xfrm>
            <a:off x="3173275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6" name="Rectangle 7"/>
          <p:cNvSpPr>
            <a:spLocks noChangeArrowheads="1"/>
          </p:cNvSpPr>
          <p:nvPr/>
        </p:nvSpPr>
        <p:spPr bwMode="auto">
          <a:xfrm>
            <a:off x="3709301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7" name="Rectangle 7"/>
          <p:cNvSpPr>
            <a:spLocks noChangeArrowheads="1"/>
          </p:cNvSpPr>
          <p:nvPr/>
        </p:nvSpPr>
        <p:spPr bwMode="auto">
          <a:xfrm>
            <a:off x="4248579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8" name="Rectangle 7"/>
          <p:cNvSpPr>
            <a:spLocks noChangeArrowheads="1"/>
          </p:cNvSpPr>
          <p:nvPr/>
        </p:nvSpPr>
        <p:spPr bwMode="auto">
          <a:xfrm>
            <a:off x="4776706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9" name="Rectangle 7"/>
          <p:cNvSpPr>
            <a:spLocks noChangeArrowheads="1"/>
          </p:cNvSpPr>
          <p:nvPr/>
        </p:nvSpPr>
        <p:spPr bwMode="auto">
          <a:xfrm>
            <a:off x="5315984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0" name="Rectangle 7"/>
          <p:cNvSpPr>
            <a:spLocks noChangeArrowheads="1"/>
          </p:cNvSpPr>
          <p:nvPr/>
        </p:nvSpPr>
        <p:spPr bwMode="auto">
          <a:xfrm>
            <a:off x="5844111" y="3047803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41" name="组合 340"/>
          <p:cNvGrpSpPr/>
          <p:nvPr/>
        </p:nvGrpSpPr>
        <p:grpSpPr>
          <a:xfrm>
            <a:off x="2455799" y="2392827"/>
            <a:ext cx="8084444" cy="481111"/>
            <a:chOff x="2197041" y="2508747"/>
            <a:chExt cx="8084444" cy="481111"/>
          </a:xfrm>
        </p:grpSpPr>
        <p:sp>
          <p:nvSpPr>
            <p:cNvPr id="342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3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4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5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6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7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8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0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1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2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3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4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5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6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5" name="Rectangle 7"/>
            <p:cNvSpPr>
              <a:spLocks noChangeArrowheads="1"/>
            </p:cNvSpPr>
            <p:nvPr/>
          </p:nvSpPr>
          <p:spPr bwMode="auto">
            <a:xfrm>
              <a:off x="5924338" y="2508747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357" name="组合 356"/>
          <p:cNvGrpSpPr/>
          <p:nvPr/>
        </p:nvGrpSpPr>
        <p:grpSpPr>
          <a:xfrm>
            <a:off x="2751178" y="2879091"/>
            <a:ext cx="7486650" cy="92005"/>
            <a:chOff x="2492420" y="2948568"/>
            <a:chExt cx="7486650" cy="171901"/>
          </a:xfrm>
        </p:grpSpPr>
        <p:cxnSp>
          <p:nvCxnSpPr>
            <p:cNvPr id="358" name="直接连接符 357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直接连接符 358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直接连接符 359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直接连接符 360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直接连接符 361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3" name="直接连接符 362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4" name="直接连接符 363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直接连接符 365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直接连接符 366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直接连接符 367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直接连接符 368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直接连接符 369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1" name="直接连接符 370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2" name="直接连接符 371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76" name="Rectangle 7"/>
          <p:cNvSpPr>
            <a:spLocks noChangeArrowheads="1"/>
          </p:cNvSpPr>
          <p:nvPr/>
        </p:nvSpPr>
        <p:spPr bwMode="auto">
          <a:xfrm>
            <a:off x="6436397" y="5075881"/>
            <a:ext cx="12397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7" name="Line 8"/>
          <p:cNvSpPr>
            <a:spLocks noChangeShapeType="1"/>
          </p:cNvSpPr>
          <p:nvPr/>
        </p:nvSpPr>
        <p:spPr bwMode="auto">
          <a:xfrm>
            <a:off x="1893145" y="4999174"/>
            <a:ext cx="8865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8" name="Rectangle 7"/>
          <p:cNvSpPr>
            <a:spLocks noChangeArrowheads="1"/>
          </p:cNvSpPr>
          <p:nvPr/>
        </p:nvSpPr>
        <p:spPr bwMode="auto">
          <a:xfrm>
            <a:off x="6978583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" name="Rectangle 7"/>
          <p:cNvSpPr>
            <a:spLocks noChangeArrowheads="1"/>
          </p:cNvSpPr>
          <p:nvPr/>
        </p:nvSpPr>
        <p:spPr bwMode="auto">
          <a:xfrm>
            <a:off x="7498811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0" name="Rectangle 7"/>
          <p:cNvSpPr>
            <a:spLocks noChangeArrowheads="1"/>
          </p:cNvSpPr>
          <p:nvPr/>
        </p:nvSpPr>
        <p:spPr bwMode="auto">
          <a:xfrm>
            <a:off x="8025312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1" name="Rectangle 7"/>
          <p:cNvSpPr>
            <a:spLocks noChangeArrowheads="1"/>
          </p:cNvSpPr>
          <p:nvPr/>
        </p:nvSpPr>
        <p:spPr bwMode="auto">
          <a:xfrm>
            <a:off x="8555065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2" name="Rectangle 7"/>
          <p:cNvSpPr>
            <a:spLocks noChangeArrowheads="1"/>
          </p:cNvSpPr>
          <p:nvPr/>
        </p:nvSpPr>
        <p:spPr bwMode="auto">
          <a:xfrm>
            <a:off x="9102242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3" name="Rectangle 7"/>
          <p:cNvSpPr>
            <a:spLocks noChangeArrowheads="1"/>
          </p:cNvSpPr>
          <p:nvPr/>
        </p:nvSpPr>
        <p:spPr bwMode="auto">
          <a:xfrm>
            <a:off x="9631995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4" name="Rectangle 7"/>
          <p:cNvSpPr>
            <a:spLocks noChangeArrowheads="1"/>
          </p:cNvSpPr>
          <p:nvPr/>
        </p:nvSpPr>
        <p:spPr bwMode="auto">
          <a:xfrm>
            <a:off x="10169647" y="5075881"/>
            <a:ext cx="194247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5" name="Rectangle 7"/>
          <p:cNvSpPr>
            <a:spLocks noChangeArrowheads="1"/>
          </p:cNvSpPr>
          <p:nvPr/>
        </p:nvSpPr>
        <p:spPr bwMode="auto">
          <a:xfrm>
            <a:off x="2090602" y="5075881"/>
            <a:ext cx="30604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0066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-8</a:t>
            </a:r>
            <a:endParaRPr lang="en-US" sz="1600" dirty="0">
              <a:solidFill>
                <a:srgbClr val="0066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6" name="Rectangle 7"/>
          <p:cNvSpPr>
            <a:spLocks noChangeArrowheads="1"/>
          </p:cNvSpPr>
          <p:nvPr/>
        </p:nvSpPr>
        <p:spPr bwMode="auto">
          <a:xfrm>
            <a:off x="2624840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-7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7" name="Rectangle 7"/>
          <p:cNvSpPr>
            <a:spLocks noChangeArrowheads="1"/>
          </p:cNvSpPr>
          <p:nvPr/>
        </p:nvSpPr>
        <p:spPr bwMode="auto">
          <a:xfrm>
            <a:off x="3164118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-6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8" name="Rectangle 7"/>
          <p:cNvSpPr>
            <a:spLocks noChangeArrowheads="1"/>
          </p:cNvSpPr>
          <p:nvPr/>
        </p:nvSpPr>
        <p:spPr bwMode="auto">
          <a:xfrm>
            <a:off x="3700144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-5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9" name="Rectangle 7"/>
          <p:cNvSpPr>
            <a:spLocks noChangeArrowheads="1"/>
          </p:cNvSpPr>
          <p:nvPr/>
        </p:nvSpPr>
        <p:spPr bwMode="auto">
          <a:xfrm>
            <a:off x="4239422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-4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0" name="Rectangle 7"/>
          <p:cNvSpPr>
            <a:spLocks noChangeArrowheads="1"/>
          </p:cNvSpPr>
          <p:nvPr/>
        </p:nvSpPr>
        <p:spPr bwMode="auto">
          <a:xfrm>
            <a:off x="4767549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-3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1" name="Rectangle 7"/>
          <p:cNvSpPr>
            <a:spLocks noChangeArrowheads="1"/>
          </p:cNvSpPr>
          <p:nvPr/>
        </p:nvSpPr>
        <p:spPr bwMode="auto">
          <a:xfrm>
            <a:off x="5306827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-2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2" name="Rectangle 7"/>
          <p:cNvSpPr>
            <a:spLocks noChangeArrowheads="1"/>
          </p:cNvSpPr>
          <p:nvPr/>
        </p:nvSpPr>
        <p:spPr bwMode="auto">
          <a:xfrm>
            <a:off x="5834954" y="5075881"/>
            <a:ext cx="479516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latin typeface="宋体" panose="02010600030101010101" pitchFamily="2" charset="-122"/>
                <a:ea typeface="宋体" panose="02010600030101010101" pitchFamily="2" charset="-122"/>
              </a:rPr>
              <a:t>-1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93" name="组合 392"/>
          <p:cNvGrpSpPr/>
          <p:nvPr/>
        </p:nvGrpSpPr>
        <p:grpSpPr>
          <a:xfrm>
            <a:off x="1912630" y="4646972"/>
            <a:ext cx="8618456" cy="255044"/>
            <a:chOff x="1663029" y="2734814"/>
            <a:chExt cx="8618456" cy="255044"/>
          </a:xfrm>
        </p:grpSpPr>
        <p:sp>
          <p:nvSpPr>
            <p:cNvPr id="394" name="Rectangle 7"/>
            <p:cNvSpPr>
              <a:spLocks noChangeArrowheads="1"/>
            </p:cNvSpPr>
            <p:nvPr/>
          </p:nvSpPr>
          <p:spPr bwMode="auto">
            <a:xfrm>
              <a:off x="700314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5" name="Rectangle 7"/>
            <p:cNvSpPr>
              <a:spLocks noChangeArrowheads="1"/>
            </p:cNvSpPr>
            <p:nvPr/>
          </p:nvSpPr>
          <p:spPr bwMode="auto">
            <a:xfrm>
              <a:off x="646913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6" name="Rectangle 7"/>
            <p:cNvSpPr>
              <a:spLocks noChangeArrowheads="1"/>
            </p:cNvSpPr>
            <p:nvPr/>
          </p:nvSpPr>
          <p:spPr bwMode="auto">
            <a:xfrm>
              <a:off x="753716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7" name="Rectangle 7"/>
            <p:cNvSpPr>
              <a:spLocks noChangeArrowheads="1"/>
            </p:cNvSpPr>
            <p:nvPr/>
          </p:nvSpPr>
          <p:spPr bwMode="auto">
            <a:xfrm>
              <a:off x="807117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8" name="Rectangle 7"/>
            <p:cNvSpPr>
              <a:spLocks noChangeArrowheads="1"/>
            </p:cNvSpPr>
            <p:nvPr/>
          </p:nvSpPr>
          <p:spPr bwMode="auto">
            <a:xfrm>
              <a:off x="860518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99" name="Rectangle 7"/>
            <p:cNvSpPr>
              <a:spLocks noChangeArrowheads="1"/>
            </p:cNvSpPr>
            <p:nvPr/>
          </p:nvSpPr>
          <p:spPr bwMode="auto">
            <a:xfrm>
              <a:off x="913919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0" name="Rectangle 7"/>
            <p:cNvSpPr>
              <a:spLocks noChangeArrowheads="1"/>
            </p:cNvSpPr>
            <p:nvPr/>
          </p:nvSpPr>
          <p:spPr bwMode="auto">
            <a:xfrm>
              <a:off x="9673210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1" name="Rectangle 7"/>
            <p:cNvSpPr>
              <a:spLocks noChangeArrowheads="1"/>
            </p:cNvSpPr>
            <p:nvPr/>
          </p:nvSpPr>
          <p:spPr bwMode="auto">
            <a:xfrm>
              <a:off x="273105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2" name="Rectangle 7"/>
            <p:cNvSpPr>
              <a:spLocks noChangeArrowheads="1"/>
            </p:cNvSpPr>
            <p:nvPr/>
          </p:nvSpPr>
          <p:spPr bwMode="auto">
            <a:xfrm>
              <a:off x="326506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 dirty="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 dirty="0">
                  <a:latin typeface="宋体" panose="02010600030101010101" pitchFamily="2" charset="-122"/>
                  <a:ea typeface="宋体" panose="02010600030101010101" pitchFamily="2" charset="-122"/>
                </a:rPr>
                <a:t>011</a:t>
              </a:r>
              <a:endParaRPr lang="en-US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3" name="Rectangle 7"/>
            <p:cNvSpPr>
              <a:spLocks noChangeArrowheads="1"/>
            </p:cNvSpPr>
            <p:nvPr/>
          </p:nvSpPr>
          <p:spPr bwMode="auto">
            <a:xfrm>
              <a:off x="3799077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4" name="Rectangle 7"/>
            <p:cNvSpPr>
              <a:spLocks noChangeArrowheads="1"/>
            </p:cNvSpPr>
            <p:nvPr/>
          </p:nvSpPr>
          <p:spPr bwMode="auto">
            <a:xfrm>
              <a:off x="433308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5" name="Rectangle 7"/>
            <p:cNvSpPr>
              <a:spLocks noChangeArrowheads="1"/>
            </p:cNvSpPr>
            <p:nvPr/>
          </p:nvSpPr>
          <p:spPr bwMode="auto">
            <a:xfrm>
              <a:off x="486710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6" name="Rectangle 7"/>
            <p:cNvSpPr>
              <a:spLocks noChangeArrowheads="1"/>
            </p:cNvSpPr>
            <p:nvPr/>
          </p:nvSpPr>
          <p:spPr bwMode="auto">
            <a:xfrm>
              <a:off x="5401113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111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7" name="Rectangle 7"/>
            <p:cNvSpPr>
              <a:spLocks noChangeArrowheads="1"/>
            </p:cNvSpPr>
            <p:nvPr/>
          </p:nvSpPr>
          <p:spPr bwMode="auto">
            <a:xfrm>
              <a:off x="5935125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8" name="Rectangle 7"/>
            <p:cNvSpPr>
              <a:spLocks noChangeArrowheads="1"/>
            </p:cNvSpPr>
            <p:nvPr/>
          </p:nvSpPr>
          <p:spPr bwMode="auto">
            <a:xfrm>
              <a:off x="1663029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 u="sng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solidFill>
                    <a:srgbClr val="0066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000</a:t>
              </a:r>
              <a:endParaRPr lang="en-US" sz="160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409" name="Rectangle 7"/>
            <p:cNvSpPr>
              <a:spLocks noChangeArrowheads="1"/>
            </p:cNvSpPr>
            <p:nvPr/>
          </p:nvSpPr>
          <p:spPr bwMode="auto">
            <a:xfrm>
              <a:off x="2197041" y="2734814"/>
              <a:ext cx="608275" cy="255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001</a:t>
              </a:r>
              <a:endParaRPr lang="en-US" sz="1600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10" name="组合 409"/>
          <p:cNvGrpSpPr/>
          <p:nvPr/>
        </p:nvGrpSpPr>
        <p:grpSpPr>
          <a:xfrm>
            <a:off x="2208621" y="4907169"/>
            <a:ext cx="8020050" cy="92005"/>
            <a:chOff x="1959020" y="2948568"/>
            <a:chExt cx="8020050" cy="171901"/>
          </a:xfrm>
        </p:grpSpPr>
        <p:cxnSp>
          <p:nvCxnSpPr>
            <p:cNvPr id="411" name="直接连接符 410"/>
            <p:cNvCxnSpPr/>
            <p:nvPr/>
          </p:nvCxnSpPr>
          <p:spPr>
            <a:xfrm>
              <a:off x="62452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2" name="直接连接符 411"/>
            <p:cNvCxnSpPr/>
            <p:nvPr/>
          </p:nvCxnSpPr>
          <p:spPr>
            <a:xfrm>
              <a:off x="67786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直接连接符 412"/>
            <p:cNvCxnSpPr/>
            <p:nvPr/>
          </p:nvCxnSpPr>
          <p:spPr>
            <a:xfrm>
              <a:off x="7312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4" name="直接连接符 413"/>
            <p:cNvCxnSpPr/>
            <p:nvPr/>
          </p:nvCxnSpPr>
          <p:spPr>
            <a:xfrm>
              <a:off x="78359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5" name="直接连接符 414"/>
            <p:cNvCxnSpPr/>
            <p:nvPr/>
          </p:nvCxnSpPr>
          <p:spPr>
            <a:xfrm>
              <a:off x="83693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6" name="直接连接符 415"/>
            <p:cNvCxnSpPr/>
            <p:nvPr/>
          </p:nvCxnSpPr>
          <p:spPr>
            <a:xfrm>
              <a:off x="89027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7" name="直接连接符 416"/>
            <p:cNvCxnSpPr/>
            <p:nvPr/>
          </p:nvCxnSpPr>
          <p:spPr>
            <a:xfrm>
              <a:off x="9436145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8" name="直接连接符 417"/>
            <p:cNvCxnSpPr/>
            <p:nvPr/>
          </p:nvCxnSpPr>
          <p:spPr>
            <a:xfrm>
              <a:off x="997907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9" name="直接连接符 418"/>
            <p:cNvCxnSpPr/>
            <p:nvPr/>
          </p:nvCxnSpPr>
          <p:spPr>
            <a:xfrm>
              <a:off x="1959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0" name="直接连接符 419"/>
            <p:cNvCxnSpPr/>
            <p:nvPr/>
          </p:nvCxnSpPr>
          <p:spPr>
            <a:xfrm>
              <a:off x="2492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1" name="直接连接符 420"/>
            <p:cNvCxnSpPr/>
            <p:nvPr/>
          </p:nvCxnSpPr>
          <p:spPr>
            <a:xfrm>
              <a:off x="3025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2" name="直接连接符 421"/>
            <p:cNvCxnSpPr/>
            <p:nvPr/>
          </p:nvCxnSpPr>
          <p:spPr>
            <a:xfrm>
              <a:off x="35592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3" name="直接连接符 422"/>
            <p:cNvCxnSpPr/>
            <p:nvPr/>
          </p:nvCxnSpPr>
          <p:spPr>
            <a:xfrm>
              <a:off x="40926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4" name="直接连接符 423"/>
            <p:cNvCxnSpPr/>
            <p:nvPr/>
          </p:nvCxnSpPr>
          <p:spPr>
            <a:xfrm>
              <a:off x="46260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5" name="直接连接符 424"/>
            <p:cNvCxnSpPr/>
            <p:nvPr/>
          </p:nvCxnSpPr>
          <p:spPr>
            <a:xfrm>
              <a:off x="51594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6" name="直接连接符 425"/>
            <p:cNvCxnSpPr/>
            <p:nvPr/>
          </p:nvCxnSpPr>
          <p:spPr>
            <a:xfrm>
              <a:off x="5692820" y="2948568"/>
              <a:ext cx="0" cy="171901"/>
            </a:xfrm>
            <a:prstGeom prst="line">
              <a:avLst/>
            </a:prstGeom>
            <a:noFill/>
            <a:ln w="12700" cap="sq">
              <a:solidFill>
                <a:schemeClr val="tx1">
                  <a:lumMod val="95000"/>
                  <a:lumOff val="5000"/>
                </a:schemeClr>
              </a:soli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34" name="Rectangle 7"/>
          <p:cNvSpPr>
            <a:spLocks noChangeArrowheads="1"/>
          </p:cNvSpPr>
          <p:nvPr/>
        </p:nvSpPr>
        <p:spPr bwMode="auto">
          <a:xfrm>
            <a:off x="1349793" y="1845440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原码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5" name="Rectangle 7"/>
          <p:cNvSpPr>
            <a:spLocks noChangeArrowheads="1"/>
          </p:cNvSpPr>
          <p:nvPr/>
        </p:nvSpPr>
        <p:spPr bwMode="auto">
          <a:xfrm>
            <a:off x="1350174" y="2834594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反码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6" name="Rectangle 7"/>
          <p:cNvSpPr>
            <a:spLocks noChangeArrowheads="1"/>
          </p:cNvSpPr>
          <p:nvPr/>
        </p:nvSpPr>
        <p:spPr bwMode="auto">
          <a:xfrm>
            <a:off x="1334927" y="3834187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补码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37" name="Rectangle 7"/>
          <p:cNvSpPr>
            <a:spLocks noChangeArrowheads="1"/>
          </p:cNvSpPr>
          <p:nvPr/>
        </p:nvSpPr>
        <p:spPr bwMode="auto">
          <a:xfrm>
            <a:off x="1313105" y="4870798"/>
            <a:ext cx="608275" cy="25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移码</a:t>
            </a:r>
            <a:endParaRPr lang="en-US" sz="1600">
              <a:effectLst>
                <a:outerShdw blurRad="38100" dist="38100" dir="2700000" algn="tl">
                  <a:srgbClr val="C0C0C0"/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1" name="直接箭头连接符 220"/>
          <p:cNvCxnSpPr/>
          <p:nvPr/>
        </p:nvCxnSpPr>
        <p:spPr>
          <a:xfrm>
            <a:off x="5042771" y="2825655"/>
            <a:ext cx="0" cy="783648"/>
          </a:xfrm>
          <a:prstGeom prst="straightConnector1">
            <a:avLst/>
          </a:prstGeom>
          <a:noFill/>
          <a:ln w="38100" cap="sq">
            <a:solidFill>
              <a:srgbClr val="0066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组合 5"/>
          <p:cNvGrpSpPr/>
          <p:nvPr/>
        </p:nvGrpSpPr>
        <p:grpSpPr>
          <a:xfrm>
            <a:off x="3680372" y="3833600"/>
            <a:ext cx="5331894" cy="804407"/>
            <a:chOff x="3680372" y="4087113"/>
            <a:chExt cx="5331894" cy="804407"/>
          </a:xfrm>
        </p:grpSpPr>
        <p:cxnSp>
          <p:nvCxnSpPr>
            <p:cNvPr id="223" name="直接箭头连接符 222"/>
            <p:cNvCxnSpPr/>
            <p:nvPr/>
          </p:nvCxnSpPr>
          <p:spPr>
            <a:xfrm flipV="1">
              <a:off x="3680372" y="4087700"/>
              <a:ext cx="0" cy="803820"/>
            </a:xfrm>
            <a:prstGeom prst="straightConnector1">
              <a:avLst/>
            </a:prstGeom>
            <a:noFill/>
            <a:ln w="38100" cap="sq">
              <a:solidFill>
                <a:srgbClr val="0066FF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7" name="直接箭头连接符 246"/>
            <p:cNvCxnSpPr/>
            <p:nvPr/>
          </p:nvCxnSpPr>
          <p:spPr>
            <a:xfrm flipV="1">
              <a:off x="9012266" y="4087113"/>
              <a:ext cx="0" cy="803820"/>
            </a:xfrm>
            <a:prstGeom prst="straightConnector1">
              <a:avLst/>
            </a:prstGeom>
            <a:noFill/>
            <a:ln w="38100" cap="sq">
              <a:solidFill>
                <a:srgbClr val="0066FF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25ADCA34-BF08-4BD1-A0FC-2839F8B54BD5}"/>
              </a:ext>
            </a:extLst>
          </p:cNvPr>
          <p:cNvCxnSpPr/>
          <p:nvPr/>
        </p:nvCxnSpPr>
        <p:spPr>
          <a:xfrm flipV="1">
            <a:off x="2890663" y="1815074"/>
            <a:ext cx="0" cy="803820"/>
          </a:xfrm>
          <a:prstGeom prst="straightConnector1">
            <a:avLst/>
          </a:prstGeom>
          <a:noFill/>
          <a:ln w="38100" cap="sq">
            <a:solidFill>
              <a:srgbClr val="0066FF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0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en-US"/>
              <a:t>不同机器码对比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6771812" y="1343207"/>
            <a:ext cx="3759273" cy="2958987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圆角矩形 215"/>
          <p:cNvSpPr/>
          <p:nvPr/>
        </p:nvSpPr>
        <p:spPr>
          <a:xfrm>
            <a:off x="2439923" y="1276524"/>
            <a:ext cx="3759273" cy="2026324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圆角矩形 216"/>
          <p:cNvSpPr/>
          <p:nvPr/>
        </p:nvSpPr>
        <p:spPr>
          <a:xfrm>
            <a:off x="6208346" y="1285461"/>
            <a:ext cx="582493" cy="4045463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圆角矩形 217"/>
          <p:cNvSpPr/>
          <p:nvPr/>
        </p:nvSpPr>
        <p:spPr>
          <a:xfrm>
            <a:off x="2446643" y="1294400"/>
            <a:ext cx="8112620" cy="2017386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圆角矩形 218"/>
          <p:cNvSpPr/>
          <p:nvPr/>
        </p:nvSpPr>
        <p:spPr>
          <a:xfrm>
            <a:off x="1893145" y="3489506"/>
            <a:ext cx="8637939" cy="1993818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圆角矩形 219"/>
          <p:cNvSpPr/>
          <p:nvPr/>
        </p:nvSpPr>
        <p:spPr>
          <a:xfrm>
            <a:off x="1883290" y="2458148"/>
            <a:ext cx="4325813" cy="1942551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圆角矩形 221"/>
          <p:cNvSpPr/>
          <p:nvPr/>
        </p:nvSpPr>
        <p:spPr>
          <a:xfrm>
            <a:off x="1947834" y="3542720"/>
            <a:ext cx="582493" cy="1864986"/>
          </a:xfrm>
          <a:prstGeom prst="roundRect">
            <a:avLst>
              <a:gd name="adj" fmla="val 8069"/>
            </a:avLst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正数区间，原码，反码，补码表示相同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原码、反码有两个</a:t>
            </a:r>
            <a:r>
              <a:rPr lang="en-US" altLang="zh-CN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负数区域反码与原码数值位相反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0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原码、反码在数轴上对称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1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补码、移码在数轴上不对称，最左侧多了一个数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2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补码、移码符号位相异，数值位相同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2" name="Rectangle 4"/>
          <p:cNvSpPr>
            <a:spLocks noChangeArrowheads="1"/>
          </p:cNvSpPr>
          <p:nvPr/>
        </p:nvSpPr>
        <p:spPr bwMode="auto">
          <a:xfrm>
            <a:off x="1823794" y="5791213"/>
            <a:ext cx="8784976" cy="5206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负数的补码等于反码末位加</a:t>
            </a:r>
            <a:r>
              <a:rPr lang="en-US" altLang="zh-CN" sz="2800" b="1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8913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0269">
        <p15:prstTrans prst="pageCurlDouble"/>
      </p:transition>
    </mc:Choice>
    <mc:Fallback xmlns="">
      <p:transition spd="slow" advTm="130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2" grpId="0" animBg="1"/>
      <p:bldP spid="222" grpId="1" animBg="1"/>
      <p:bldP spid="224" grpId="0" build="allAtOnce" animBg="1" autoUpdateAnimBg="0"/>
      <p:bldP spid="248" grpId="0" build="allAtOnce" animBg="1" autoUpdateAnimBg="0"/>
      <p:bldP spid="249" grpId="0" uiExpand="1" build="allAtOnce" animBg="1" autoUpdateAnimBg="0"/>
      <p:bldP spid="250" grpId="0" uiExpand="1" build="allAtOnce" animBg="1" autoUpdateAnimBg="0"/>
      <p:bldP spid="251" grpId="0" uiExpand="1" build="allAtOnce" animBg="1" autoUpdateAnimBg="0"/>
      <p:bldP spid="252" grpId="0" uiExpand="1" build="allAtOnce" animBg="1" autoUpdateAnimBg="0"/>
      <p:bldP spid="272" grpId="0" uiExpand="1" build="allAtOnce" animBg="1" autoUpdateAnimBg="0"/>
    </p:bldLst>
  </p:timing>
  <p:extLst>
    <p:ext uri="{3A86A75C-4F4B-4683-9AE1-C65F6400EC91}">
      <p14:laserTraceLst xmlns:p14="http://schemas.microsoft.com/office/powerpoint/2010/main">
        <p14:tracePtLst>
          <p14:tracePt t="5921" x="1695450" y="1600200"/>
          <p14:tracePt t="8777" x="1689100" y="1600200"/>
          <p14:tracePt t="8779" x="1682750" y="1600200"/>
          <p14:tracePt t="8787" x="1663700" y="1606550"/>
          <p14:tracePt t="8801" x="1644650" y="1612900"/>
          <p14:tracePt t="8817" x="1638300" y="1625600"/>
          <p14:tracePt t="8819" x="1619250" y="1631950"/>
          <p14:tracePt t="8920" x="1606550" y="1638300"/>
          <p14:tracePt t="8924" x="1606550" y="1644650"/>
          <p14:tracePt t="8935" x="1587500" y="1657350"/>
          <p14:tracePt t="8951" x="1568450" y="1676400"/>
          <p14:tracePt t="8968" x="1549400" y="1695450"/>
          <p14:tracePt t="8984" x="1524000" y="1720850"/>
          <p14:tracePt t="9001" x="1504950" y="1746250"/>
          <p14:tracePt t="9018" x="1492250" y="1765300"/>
          <p14:tracePt t="9018" x="1485900" y="1771650"/>
          <p14:tracePt t="9035" x="1466850" y="1797050"/>
          <p14:tracePt t="9051" x="1460500" y="1809750"/>
          <p14:tracePt t="9068" x="1447800" y="1835150"/>
          <p14:tracePt t="9084" x="1441450" y="1860550"/>
          <p14:tracePt t="9101" x="1422400" y="1885950"/>
          <p14:tracePt t="9118" x="1390650" y="1930400"/>
          <p14:tracePt t="9134" x="1371600" y="1962150"/>
          <p14:tracePt t="9152" x="1346200" y="2000250"/>
          <p14:tracePt t="9168" x="1327150" y="2038350"/>
          <p14:tracePt t="9185" x="1308100" y="2089150"/>
          <p14:tracePt t="9186" x="1308100" y="2108200"/>
          <p14:tracePt t="9202" x="1301750" y="2127250"/>
          <p14:tracePt t="9203" x="1289050" y="2146300"/>
          <p14:tracePt t="9218" x="1282700" y="2178050"/>
          <p14:tracePt t="9234" x="1263650" y="2222500"/>
          <p14:tracePt t="9252" x="1257300" y="2266950"/>
          <p14:tracePt t="9268" x="1238250" y="2298700"/>
          <p14:tracePt t="9285" x="1225550" y="2355850"/>
          <p14:tracePt t="9301" x="1212850" y="2413000"/>
          <p14:tracePt t="9318" x="1200150" y="2463800"/>
          <p14:tracePt t="9335" x="1187450" y="2520950"/>
          <p14:tracePt t="9351" x="1168400" y="2584450"/>
          <p14:tracePt t="9368" x="1136650" y="2667000"/>
          <p14:tracePt t="9385" x="1117600" y="2749550"/>
          <p14:tracePt t="9387" x="1111250" y="2781300"/>
          <p14:tracePt t="9402" x="1104900" y="2819400"/>
          <p14:tracePt t="9419" x="1085850" y="2933700"/>
          <p14:tracePt t="9435" x="1073150" y="2984500"/>
          <p14:tracePt t="9452" x="1073150" y="3022600"/>
          <p14:tracePt t="9468" x="1066800" y="3060700"/>
          <p14:tracePt t="9485" x="1060450" y="3092450"/>
          <p14:tracePt t="9502" x="1054100" y="3143250"/>
          <p14:tracePt t="9518" x="1047750" y="3206750"/>
          <p14:tracePt t="9535" x="1041400" y="3276600"/>
          <p14:tracePt t="9552" x="1028700" y="3359150"/>
          <p14:tracePt t="9568" x="1022350" y="3435350"/>
          <p14:tracePt t="9585" x="1016000" y="3498850"/>
          <p14:tracePt t="9587" x="1016000" y="3517900"/>
          <p14:tracePt t="9602" x="1009650" y="3543300"/>
          <p14:tracePt t="9619" x="1003300" y="3619500"/>
          <p14:tracePt t="9635" x="996950" y="3676650"/>
          <p14:tracePt t="9652" x="996950" y="3746500"/>
          <p14:tracePt t="9668" x="996950" y="3803650"/>
          <p14:tracePt t="9686" x="990600" y="3860800"/>
          <p14:tracePt t="9703" x="984250" y="3905250"/>
          <p14:tracePt t="9719" x="984250" y="3949700"/>
          <p14:tracePt t="9735" x="977900" y="4006850"/>
          <p14:tracePt t="9752" x="977900" y="4051300"/>
          <p14:tracePt t="9769" x="977900" y="4108450"/>
          <p14:tracePt t="9786" x="977900" y="4178300"/>
          <p14:tracePt t="9802" x="977900" y="4254500"/>
          <p14:tracePt t="9803" x="977900" y="4298950"/>
          <p14:tracePt t="9819" x="977900" y="4381500"/>
          <p14:tracePt t="9835" x="977900" y="4476750"/>
          <p14:tracePt t="9852" x="977900" y="4565650"/>
          <p14:tracePt t="9869" x="977900" y="4641850"/>
          <p14:tracePt t="9885" x="977900" y="4711700"/>
          <p14:tracePt t="9902" x="977900" y="4768850"/>
          <p14:tracePt t="9919" x="984250" y="4838700"/>
          <p14:tracePt t="9936" x="996950" y="4914900"/>
          <p14:tracePt t="9952" x="1016000" y="4972050"/>
          <p14:tracePt t="9970" x="1035050" y="5016500"/>
          <p14:tracePt t="9971" x="1041400" y="5035550"/>
          <p14:tracePt t="9985" x="1047750" y="5067300"/>
          <p14:tracePt t="10002" x="1079500" y="5130800"/>
          <p14:tracePt t="10019" x="1117600" y="5181600"/>
          <p14:tracePt t="10035" x="1143000" y="5207000"/>
          <p14:tracePt t="10052" x="1162050" y="5232400"/>
          <p14:tracePt t="10069" x="1174750" y="5245100"/>
          <p14:tracePt t="10086" x="1187450" y="5257800"/>
          <p14:tracePt t="10102" x="1212850" y="5270500"/>
          <p14:tracePt t="10119" x="1257300" y="5295900"/>
          <p14:tracePt t="10136" x="1327150" y="5321300"/>
          <p14:tracePt t="10153" x="1390650" y="5334000"/>
          <p14:tracePt t="10169" x="1435100" y="5334000"/>
          <p14:tracePt t="10170" x="1466850" y="5340350"/>
          <p14:tracePt t="10187" x="1492250" y="5346700"/>
          <p14:tracePt t="10202" x="1600200" y="5365750"/>
          <p14:tracePt t="10219" x="1631950" y="5378450"/>
          <p14:tracePt t="10236" x="1638300" y="5378450"/>
          <p14:tracePt t="10286" x="1651000" y="5378450"/>
          <p14:tracePt t="10302" x="1695450" y="5372100"/>
          <p14:tracePt t="10319" x="1758950" y="5365750"/>
          <p14:tracePt t="10336" x="1822450" y="5346700"/>
          <p14:tracePt t="10352" x="1879600" y="5340350"/>
          <p14:tracePt t="10369" x="1924050" y="5334000"/>
          <p14:tracePt t="10371" x="1943100" y="5327650"/>
          <p14:tracePt t="10387" x="1949450" y="5327650"/>
          <p14:tracePt t="10420" x="1962150" y="5308600"/>
          <p14:tracePt t="10437" x="1968500" y="5289550"/>
          <p14:tracePt t="10453" x="1993900" y="5257800"/>
          <p14:tracePt t="10469" x="2012950" y="5226050"/>
          <p14:tracePt t="10486" x="2032000" y="5194300"/>
          <p14:tracePt t="10503" x="2038350" y="5149850"/>
          <p14:tracePt t="10520" x="2051050" y="5111750"/>
          <p14:tracePt t="10536" x="2057400" y="5060950"/>
          <p14:tracePt t="10540" x="2076450" y="5035550"/>
          <p14:tracePt t="10553" x="2082800" y="5003800"/>
          <p14:tracePt t="10570" x="2108200" y="4940300"/>
          <p14:tracePt t="10573" x="2108200" y="4908550"/>
          <p14:tracePt t="10587" x="2120900" y="4845050"/>
          <p14:tracePt t="10603" x="2120900" y="4787900"/>
          <p14:tracePt t="10619" x="2120900" y="4737100"/>
          <p14:tracePt t="10637" x="2120900" y="4686300"/>
          <p14:tracePt t="10654" x="2120900" y="4622800"/>
          <p14:tracePt t="10670" x="2120900" y="4565650"/>
          <p14:tracePt t="10687" x="2120900" y="4495800"/>
          <p14:tracePt t="10703" x="2120900" y="4400550"/>
          <p14:tracePt t="10720" x="2120900" y="4298950"/>
          <p14:tracePt t="10736" x="2114550" y="4197350"/>
          <p14:tracePt t="10753" x="2095500" y="4076700"/>
          <p14:tracePt t="10770" x="2082800" y="3956050"/>
          <p14:tracePt t="10771" x="2076450" y="3886200"/>
          <p14:tracePt t="10787" x="2051050" y="3765550"/>
          <p14:tracePt t="10803" x="2025650" y="3638550"/>
          <p14:tracePt t="10820" x="2012950" y="3524250"/>
          <p14:tracePt t="10837" x="2006600" y="3422650"/>
          <p14:tracePt t="10853" x="1993900" y="3327400"/>
          <p14:tracePt t="10870" x="1981200" y="3232150"/>
          <p14:tracePt t="10887" x="1968500" y="3136900"/>
          <p14:tracePt t="10904" x="1955800" y="3048000"/>
          <p14:tracePt t="10906" x="1949450" y="3003550"/>
          <p14:tracePt t="10920" x="1943100" y="2959100"/>
          <p14:tracePt t="10938" x="1936750" y="2870200"/>
          <p14:tracePt t="10953" x="1924050" y="2787650"/>
          <p14:tracePt t="10970" x="1898650" y="2692400"/>
          <p14:tracePt t="10972" x="1885950" y="2635250"/>
          <p14:tracePt t="10987" x="1866900" y="2540000"/>
          <p14:tracePt t="11003" x="1860550" y="2438400"/>
          <p14:tracePt t="11020" x="1847850" y="2349500"/>
          <p14:tracePt t="11037" x="1822450" y="2266950"/>
          <p14:tracePt t="11053" x="1816100" y="2203450"/>
          <p14:tracePt t="11070" x="1803400" y="2159000"/>
          <p14:tracePt t="11087" x="1790700" y="2120900"/>
          <p14:tracePt t="11103" x="1778000" y="2089150"/>
          <p14:tracePt t="11121" x="1778000" y="2070100"/>
          <p14:tracePt t="11123" x="1771650" y="2070100"/>
          <p14:tracePt t="11138" x="1771650" y="2063750"/>
          <p14:tracePt t="11155" x="1771650" y="2051050"/>
          <p14:tracePt t="11156" x="1771650" y="2044700"/>
          <p14:tracePt t="11171" x="1771650" y="2032000"/>
          <p14:tracePt t="11188" x="1771650" y="2025650"/>
          <p14:tracePt t="11204" x="1765300" y="2012950"/>
          <p14:tracePt t="11237" x="1765300" y="2006600"/>
          <p14:tracePt t="11416" x="1758950" y="2006600"/>
          <p14:tracePt t="11438" x="1733550" y="2057400"/>
          <p14:tracePt t="11454" x="1708150" y="2127250"/>
          <p14:tracePt t="11472" x="1663700" y="2228850"/>
          <p14:tracePt t="11487" x="1638300" y="2324100"/>
          <p14:tracePt t="11504" x="1619250" y="2419350"/>
          <p14:tracePt t="11521" x="1600200" y="2514600"/>
          <p14:tracePt t="11537" x="1581150" y="2603500"/>
          <p14:tracePt t="11554" x="1568450" y="2686050"/>
          <p14:tracePt t="11555" x="1562100" y="2730500"/>
          <p14:tracePt t="11571" x="1549400" y="2800350"/>
          <p14:tracePt t="11587" x="1536700" y="2870200"/>
          <p14:tracePt t="11604" x="1524000" y="2933700"/>
          <p14:tracePt t="11621" x="1511300" y="3003550"/>
          <p14:tracePt t="11638" x="1498600" y="3086100"/>
          <p14:tracePt t="11655" x="1485900" y="3162300"/>
          <p14:tracePt t="11671" x="1466850" y="3263900"/>
          <p14:tracePt t="11688" x="1460500" y="3352800"/>
          <p14:tracePt t="11704" x="1447800" y="3460750"/>
          <p14:tracePt t="11721" x="1447800" y="3568700"/>
          <p14:tracePt t="11737" x="1441450" y="3663950"/>
          <p14:tracePt t="11755" x="1435100" y="3759200"/>
          <p14:tracePt t="11771" x="1428750" y="3803650"/>
          <p14:tracePt t="11788" x="1422400" y="3848100"/>
          <p14:tracePt t="11804" x="1422400" y="3898900"/>
          <p14:tracePt t="11821" x="1416050" y="3962400"/>
          <p14:tracePt t="11838" x="1416050" y="4025900"/>
          <p14:tracePt t="11854" x="1409700" y="4083050"/>
          <p14:tracePt t="11872" x="1403350" y="4146550"/>
          <p14:tracePt t="11888" x="1390650" y="4197350"/>
          <p14:tracePt t="11905" x="1384300" y="4267200"/>
          <p14:tracePt t="11906" x="1384300" y="4311650"/>
          <p14:tracePt t="11922" x="1384300" y="4343400"/>
          <p14:tracePt t="11938" x="1377950" y="4425950"/>
          <p14:tracePt t="11955" x="1377950" y="4552950"/>
          <p14:tracePt t="11971" x="1377950" y="4648200"/>
          <p14:tracePt t="11988" x="1377950" y="4724400"/>
          <p14:tracePt t="12004" x="1377950" y="4800600"/>
          <p14:tracePt t="12021" x="1377950" y="4864100"/>
          <p14:tracePt t="12038" x="1377950" y="4908550"/>
          <p14:tracePt t="12071" x="1377950" y="4921250"/>
          <p14:tracePt t="12088" x="1377950" y="4933950"/>
          <p14:tracePt t="12092" x="1377950" y="4946650"/>
          <p14:tracePt t="12106" x="1377950" y="4959350"/>
          <p14:tracePt t="12122" x="1377950" y="5003800"/>
          <p14:tracePt t="12124" x="1377950" y="5016500"/>
          <p14:tracePt t="12138" x="1390650" y="5048250"/>
          <p14:tracePt t="12156" x="1397000" y="5073650"/>
          <p14:tracePt t="12189" x="1403350" y="5086350"/>
          <p14:tracePt t="12205" x="1403350" y="5092700"/>
          <p14:tracePt t="12222" x="1435100" y="5111750"/>
          <p14:tracePt t="12238" x="1460500" y="5137150"/>
          <p14:tracePt t="12255" x="1485900" y="5149850"/>
          <p14:tracePt t="12528" x="0" y="0"/>
        </p14:tracePtLst>
      </p14:laserTraceLst>
    </p:ext>
    <p:ext uri="{E180D4A7-C9FB-4DFB-919C-405C955672EB}">
      <p14:showEvtLst xmlns:p14="http://schemas.microsoft.com/office/powerpoint/2010/main">
        <p14:playEvt time="147" objId="282"/>
        <p14:stopEvt time="128614" objId="282"/>
      </p14:showEvt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444953"/>
            <a:ext cx="7671119" cy="5232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设计算机字长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设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 = -5, </a:t>
            </a:r>
            <a:r>
              <a:rPr lang="en-US" altLang="zh-CN" sz="2800" dirty="0"/>
              <a:t>[x]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 为 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210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FBH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9639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FDH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92163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FAH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9242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05H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522308"/>
            <a:ext cx="3208655" cy="140038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答案是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。真值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:1 0101,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扩充成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,1000 0101 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两种方法求补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:1)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扫描法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1 111 1011 2)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符号位不变其余位取反再加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1 111 1010+1=1111 1011</a:t>
            </a:r>
            <a:endParaRPr lang="zh-CN" altLang="en-US" sz="17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159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875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系列关于补码机器数的描述中错误的是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 (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3102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数的符号用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和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表示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4467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数值“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0”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的表示唯一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加法和减法按模进行运算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5894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不可能出现一个数的补码与其原码相同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76174"/>
            <a:ext cx="3332480" cy="12926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。正数补码与原码相同。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ABC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都对。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补码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唯一。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8735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7678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下列关于移码的描述中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错误的是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513429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IEEE754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浮点数的阶码用移码表示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53708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表示正数的符号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,1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表示负数的符号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224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不可能出现同一个数据的补码与移码相同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5234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通过对一个真值加一个偏移量得到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76174"/>
            <a:ext cx="3234055" cy="12926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移码的符号和补码的相反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数据位相同。其余都正确。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2227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计算机中数据如何存储？</a:t>
            </a: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84790" y="1214917"/>
            <a:ext cx="7847636" cy="4731039"/>
          </a:xfrm>
          <a:prstGeom prst="rect">
            <a:avLst/>
          </a:prstGeom>
          <a:solidFill>
            <a:srgbClr val="CCFF66">
              <a:alpha val="74117"/>
            </a:srgbClr>
          </a:solidFill>
          <a:ln w="254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600" b="1" kern="0" dirty="0"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 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2  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3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char 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127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600" b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129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6    </a:t>
            </a:r>
            <a:r>
              <a:rPr lang="en-US" altLang="zh-CN" sz="26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printf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"\</a:t>
            </a:r>
            <a:r>
              <a:rPr lang="en-US" altLang="zh-CN" sz="2600" b="1" kern="0" dirty="0" err="1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n%d</a:t>
            </a:r>
            <a:r>
              <a:rPr lang="en-US" altLang="zh-CN" sz="2600" b="1" kern="0" dirty="0">
                <a:solidFill>
                  <a:srgbClr val="0000FF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"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600" b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7    </a:t>
            </a:r>
            <a:r>
              <a:rPr lang="en-US" altLang="zh-CN" sz="2600" b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</a:t>
            </a: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30000"/>
              </a:lnSpc>
              <a:buAutoNum type="arabicPlain" startAt="8"/>
            </a:pPr>
            <a:r>
              <a:rPr lang="en-US" altLang="zh-CN" sz="2600" b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30000"/>
              </a:lnSpc>
            </a:pPr>
            <a:endParaRPr lang="zh-CN" altLang="zh-CN" sz="26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20497" y="2205047"/>
            <a:ext cx="30829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127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920497" y="3716617"/>
            <a:ext cx="30702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-127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920497" y="2963872"/>
            <a:ext cx="3095625" cy="541338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-128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920497" y="4522797"/>
            <a:ext cx="3070225" cy="541338"/>
          </a:xfrm>
          <a:prstGeom prst="rect">
            <a:avLst/>
          </a:prstGeom>
          <a:solidFill>
            <a:srgbClr val="FF6600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？？</a:t>
            </a:r>
          </a:p>
        </p:txBody>
      </p:sp>
      <p:sp>
        <p:nvSpPr>
          <p:cNvPr id="3" name="矩形 2"/>
          <p:cNvSpPr/>
          <p:nvPr/>
        </p:nvSpPr>
        <p:spPr>
          <a:xfrm>
            <a:off x="8858046" y="4559989"/>
            <a:ext cx="1980029" cy="4001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机器数表示问题</a:t>
            </a:r>
          </a:p>
        </p:txBody>
      </p:sp>
    </p:spTree>
    <p:extLst>
      <p:ext uri="{BB962C8B-B14F-4D97-AF65-F5344CB8AC3E}">
        <p14:creationId xmlns:p14="http://schemas.microsoft.com/office/powerpoint/2010/main" val="408236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6174"/>
          <a:stretch/>
        </p:blipFill>
        <p:spPr>
          <a:xfrm>
            <a:off x="2149692" y="912083"/>
            <a:ext cx="7162800" cy="3342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变量内存值？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4077552" y="3717033"/>
            <a:ext cx="6035253" cy="52065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char 127 =  127 = 7F</a:t>
            </a: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077552" y="4396188"/>
            <a:ext cx="6035253" cy="52065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char 128 = -128 = FFFFFF80</a:t>
            </a: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4077551" y="5098097"/>
            <a:ext cx="6035253" cy="52065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char 129 = -127 = FFFFFF81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077552" y="5800006"/>
            <a:ext cx="6018948" cy="52065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0487" tIns="44450" rIns="90487" bIns="44450">
            <a:spAutoFit/>
          </a:bodyPr>
          <a:lstStyle>
            <a:lvl1pPr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bg1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Char -1 = -1=FFFFFFFF</a:t>
            </a:r>
          </a:p>
        </p:txBody>
      </p:sp>
      <p:sp>
        <p:nvSpPr>
          <p:cNvPr id="32" name="矩形标注 31"/>
          <p:cNvSpPr/>
          <p:nvPr/>
        </p:nvSpPr>
        <p:spPr>
          <a:xfrm>
            <a:off x="5087888" y="923219"/>
            <a:ext cx="1584176" cy="349647"/>
          </a:xfrm>
          <a:prstGeom prst="wedgeRectCallout">
            <a:avLst>
              <a:gd name="adj1" fmla="val -21286"/>
              <a:gd name="adj2" fmla="val 12836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机器码赋值</a:t>
            </a:r>
          </a:p>
        </p:txBody>
      </p:sp>
      <p:sp>
        <p:nvSpPr>
          <p:cNvPr id="33" name="矩形标注 32"/>
          <p:cNvSpPr/>
          <p:nvPr/>
        </p:nvSpPr>
        <p:spPr>
          <a:xfrm>
            <a:off x="6511048" y="3234336"/>
            <a:ext cx="1224136" cy="349647"/>
          </a:xfrm>
          <a:prstGeom prst="wedgeRectCallout">
            <a:avLst>
              <a:gd name="adj1" fmla="val -27391"/>
              <a:gd name="adj2" fmla="val -10298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真值输出</a:t>
            </a:r>
          </a:p>
        </p:txBody>
      </p:sp>
      <p:sp>
        <p:nvSpPr>
          <p:cNvPr id="34" name="矩形标注 33"/>
          <p:cNvSpPr/>
          <p:nvPr/>
        </p:nvSpPr>
        <p:spPr>
          <a:xfrm>
            <a:off x="8321829" y="3232929"/>
            <a:ext cx="1391932" cy="349647"/>
          </a:xfrm>
          <a:prstGeom prst="wedgeRectCallout">
            <a:avLst>
              <a:gd name="adj1" fmla="val -88131"/>
              <a:gd name="adj2" fmla="val -1130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机器码输出</a:t>
            </a:r>
          </a:p>
        </p:txBody>
      </p:sp>
      <p:sp>
        <p:nvSpPr>
          <p:cNvPr id="35" name="矩形标注 34"/>
          <p:cNvSpPr/>
          <p:nvPr/>
        </p:nvSpPr>
        <p:spPr>
          <a:xfrm>
            <a:off x="2671604" y="3407752"/>
            <a:ext cx="1391932" cy="349647"/>
          </a:xfrm>
          <a:prstGeom prst="wedgeRectCallout">
            <a:avLst>
              <a:gd name="adj1" fmla="val 151901"/>
              <a:gd name="adj2" fmla="val -8035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内存输出</a:t>
            </a:r>
          </a:p>
        </p:txBody>
      </p:sp>
    </p:spTree>
    <p:extLst>
      <p:ext uri="{BB962C8B-B14F-4D97-AF65-F5344CB8AC3E}">
        <p14:creationId xmlns:p14="http://schemas.microsoft.com/office/powerpoint/2010/main" val="26276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语言中的定点数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3397"/>
            <a:ext cx="10515599" cy="5637024"/>
          </a:xfrm>
        </p:spPr>
        <p:txBody>
          <a:bodyPr/>
          <a:lstStyle/>
          <a:p>
            <a:r>
              <a:rPr lang="zh-CN" altLang="en-US" dirty="0"/>
              <a:t>无符号整数</a:t>
            </a:r>
            <a:endParaRPr lang="en-US" altLang="zh-CN" dirty="0"/>
          </a:p>
          <a:p>
            <a:pPr lvl="1"/>
            <a:r>
              <a:rPr lang="en-US" altLang="zh-CN" dirty="0"/>
              <a:t>unsigned char </a:t>
            </a:r>
          </a:p>
          <a:p>
            <a:pPr lvl="1"/>
            <a:r>
              <a:rPr lang="en-US" altLang="zh-CN" dirty="0"/>
              <a:t>unsigned short</a:t>
            </a:r>
          </a:p>
          <a:p>
            <a:pPr lvl="1"/>
            <a:r>
              <a:rPr lang="en-US" altLang="zh-CN" dirty="0"/>
              <a:t>unsigned 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一般用于地址运算，编号表示</a:t>
            </a:r>
          </a:p>
          <a:p>
            <a:r>
              <a:rPr lang="zh-CN" altLang="en-US" dirty="0"/>
              <a:t>有符号整数</a:t>
            </a:r>
            <a:endParaRPr lang="en-US" altLang="zh-CN" dirty="0"/>
          </a:p>
          <a:p>
            <a:pPr lvl="1"/>
            <a:r>
              <a:rPr lang="en-US" altLang="zh-CN" dirty="0"/>
              <a:t>char    short   </a:t>
            </a:r>
            <a:r>
              <a:rPr lang="en-US" altLang="zh-CN" dirty="0" err="1"/>
              <a:t>int</a:t>
            </a:r>
            <a:r>
              <a:rPr lang="en-US" altLang="zh-CN" dirty="0"/>
              <a:t>    long</a:t>
            </a:r>
          </a:p>
          <a:p>
            <a:pPr lvl="1"/>
            <a:r>
              <a:rPr lang="zh-CN" altLang="en-US" dirty="0"/>
              <a:t>采用补码表示</a:t>
            </a:r>
            <a:endParaRPr lang="en-US" altLang="zh-CN" dirty="0"/>
          </a:p>
          <a:p>
            <a:r>
              <a:rPr lang="zh-CN" altLang="en-US" dirty="0"/>
              <a:t>无符号整数的最大值大于位数相同的带符号整数的最大值</a:t>
            </a:r>
            <a:endParaRPr lang="en-US" altLang="zh-CN" dirty="0"/>
          </a:p>
          <a:p>
            <a:pPr lvl="1" algn="just">
              <a:spcBef>
                <a:spcPct val="30000"/>
              </a:spcBef>
            </a:pPr>
            <a:r>
              <a:rPr lang="zh-CN" altLang="en-US" dirty="0"/>
              <a:t>8位无符号整数最大是255（1111 1111）</a:t>
            </a:r>
            <a:endParaRPr lang="en-US" altLang="zh-CN" dirty="0"/>
          </a:p>
          <a:p>
            <a:pPr lvl="1" algn="just">
              <a:spcBef>
                <a:spcPct val="30000"/>
              </a:spcBef>
            </a:pPr>
            <a:r>
              <a:rPr lang="en-US" altLang="zh-CN" dirty="0"/>
              <a:t>8</a:t>
            </a:r>
            <a:r>
              <a:rPr lang="zh-CN" altLang="en-US" dirty="0"/>
              <a:t>位带符号整数最大为</a:t>
            </a:r>
            <a:r>
              <a:rPr lang="en-US" altLang="zh-CN" dirty="0"/>
              <a:t>127</a:t>
            </a:r>
            <a:r>
              <a:rPr lang="zh-CN" altLang="en-US" dirty="0"/>
              <a:t>（</a:t>
            </a:r>
            <a:r>
              <a:rPr lang="en-US" altLang="zh-CN" dirty="0"/>
              <a:t>0111 1111</a:t>
            </a:r>
            <a:r>
              <a:rPr lang="zh-CN" altLang="en-US" dirty="0"/>
              <a:t>）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3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1C04860-72CB-4DDB-AD01-59CA0270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进位制数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数的定点浮点表示方法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机器数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数的浮点表示方法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十进制的二进制编码与运算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4511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浮点数如何表示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电子的质量   </a:t>
            </a:r>
            <a:r>
              <a:rPr lang="en-US" altLang="zh-CN" dirty="0"/>
              <a:t>9×10</a:t>
            </a:r>
            <a:r>
              <a:rPr lang="en-US" altLang="zh-CN" baseline="50000" dirty="0"/>
              <a:t>-28</a:t>
            </a:r>
            <a:r>
              <a:rPr lang="en-US" altLang="zh-CN" dirty="0"/>
              <a:t>g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太阳的质量   </a:t>
            </a:r>
            <a:r>
              <a:rPr lang="en-US" altLang="zh-CN" dirty="0"/>
              <a:t>2×10</a:t>
            </a:r>
            <a:r>
              <a:rPr lang="en-US" altLang="zh-CN" baseline="50000" dirty="0"/>
              <a:t>33</a:t>
            </a:r>
            <a:r>
              <a:rPr lang="en-US" altLang="zh-CN" dirty="0"/>
              <a:t>g </a:t>
            </a:r>
            <a:r>
              <a:rPr lang="zh-CN" altLang="en-US" dirty="0"/>
              <a:t>＝ </a:t>
            </a:r>
            <a:r>
              <a:rPr lang="en-US" altLang="zh-CN" dirty="0"/>
              <a:t>0.2×10</a:t>
            </a:r>
            <a:r>
              <a:rPr lang="en-US" altLang="zh-CN" baseline="50000" dirty="0"/>
              <a:t>34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科学记数法</a:t>
            </a:r>
            <a:endParaRPr lang="en-US" altLang="zh-CN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让数据表示唯一，规格化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N=10</a:t>
            </a:r>
            <a:r>
              <a:rPr lang="en-US" altLang="zh-CN" baseline="50000" dirty="0"/>
              <a:t>E</a:t>
            </a:r>
            <a:r>
              <a:rPr lang="en-US" altLang="zh-CN" dirty="0"/>
              <a:t>×M   </a:t>
            </a:r>
            <a:r>
              <a:rPr lang="en-US" altLang="zh-CN" sz="1800" dirty="0">
                <a:solidFill>
                  <a:srgbClr val="0000FF"/>
                </a:solidFill>
              </a:rPr>
              <a:t>1≤|M|</a:t>
            </a:r>
            <a:r>
              <a:rPr lang="zh-CN" altLang="en-US" sz="1800" dirty="0">
                <a:solidFill>
                  <a:srgbClr val="0000FF"/>
                </a:solidFill>
              </a:rPr>
              <a:t>＜</a:t>
            </a:r>
            <a:r>
              <a:rPr lang="en-US" altLang="zh-CN" sz="1800" dirty="0">
                <a:solidFill>
                  <a:srgbClr val="0000FF"/>
                </a:solidFill>
              </a:rPr>
              <a:t>10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N=2</a:t>
            </a:r>
            <a:r>
              <a:rPr lang="en-US" altLang="zh-CN" baseline="30000" dirty="0"/>
              <a:t>E</a:t>
            </a:r>
            <a:r>
              <a:rPr lang="en-US" altLang="zh-CN" dirty="0"/>
              <a:t>×M     </a:t>
            </a:r>
            <a:r>
              <a:rPr lang="en-US" altLang="zh-CN" sz="1800" dirty="0">
                <a:solidFill>
                  <a:srgbClr val="0000FF"/>
                </a:solidFill>
              </a:rPr>
              <a:t>1≤|M|</a:t>
            </a:r>
            <a:r>
              <a:rPr lang="zh-CN" altLang="en-US" sz="1800" dirty="0">
                <a:solidFill>
                  <a:srgbClr val="0000FF"/>
                </a:solidFill>
              </a:rPr>
              <a:t>＜</a:t>
            </a:r>
            <a:r>
              <a:rPr lang="en-US" altLang="zh-CN" sz="1800" dirty="0">
                <a:solidFill>
                  <a:srgbClr val="0000FF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科学记数法利用幂和尾数表示浮点数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数据范围更大，精度更高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数据表示唯一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4714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浮点数的表示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10922" y="1374133"/>
            <a:ext cx="8218488" cy="1224136"/>
          </a:xfrm>
        </p:spPr>
        <p:txBody>
          <a:bodyPr/>
          <a:lstStyle/>
          <a:p>
            <a:pPr eaLnBrk="1" hangingPunct="1"/>
            <a:r>
              <a:rPr lang="en-US" altLang="zh-CN" dirty="0"/>
              <a:t>N=</a:t>
            </a:r>
            <a:r>
              <a:rPr lang="en-US" altLang="zh-CN" dirty="0" err="1"/>
              <a:t>R</a:t>
            </a:r>
            <a:r>
              <a:rPr lang="en-US" altLang="zh-CN" baseline="50000" dirty="0" err="1"/>
              <a:t>e</a:t>
            </a:r>
            <a:r>
              <a:rPr lang="en-US" altLang="zh-CN" dirty="0" err="1"/>
              <a:t>×m</a:t>
            </a:r>
            <a:r>
              <a:rPr lang="en-US" altLang="zh-CN" dirty="0"/>
              <a:t>=2</a:t>
            </a:r>
            <a:r>
              <a:rPr lang="en-US" altLang="zh-CN" baseline="50000" dirty="0"/>
              <a:t>E</a:t>
            </a:r>
            <a:r>
              <a:rPr lang="en-US" altLang="zh-CN" dirty="0"/>
              <a:t>×M</a:t>
            </a:r>
          </a:p>
          <a:p>
            <a:pPr eaLnBrk="1" hangingPunct="1">
              <a:buNone/>
            </a:pPr>
            <a:r>
              <a:rPr lang="en-US" altLang="zh-CN" dirty="0"/>
              <a:t>              =2</a:t>
            </a:r>
            <a:r>
              <a:rPr lang="en-US" altLang="zh-CN" baseline="50000" dirty="0"/>
              <a:t>±e</a:t>
            </a:r>
            <a:r>
              <a:rPr lang="en-US" altLang="zh-CN" dirty="0"/>
              <a:t>× (±m)</a:t>
            </a:r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7026" y="3460381"/>
            <a:ext cx="442912" cy="504825"/>
          </a:xfrm>
          <a:prstGeom prst="rect">
            <a:avLst/>
          </a:prstGeom>
          <a:solidFill>
            <a:srgbClr val="33CC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  <a:r>
              <a:rPr lang="en-US" sz="16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489939" y="3460381"/>
            <a:ext cx="2779713" cy="504825"/>
            <a:chOff x="0" y="0"/>
            <a:chExt cx="1751" cy="31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6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6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8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sz="16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E</a:t>
              </a:r>
              <a:r>
                <a:rPr lang="en-US" sz="1800" baseline="-25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304576" y="3460381"/>
            <a:ext cx="442912" cy="504825"/>
          </a:xfrm>
          <a:prstGeom prst="rect">
            <a:avLst/>
          </a:prstGeom>
          <a:solidFill>
            <a:srgbClr val="33CCCC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M</a:t>
            </a:r>
            <a:r>
              <a:rPr lang="en-US" sz="1600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747489" y="3460381"/>
            <a:ext cx="2779713" cy="504825"/>
            <a:chOff x="0" y="0"/>
            <a:chExt cx="1751" cy="318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6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8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8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…</a:t>
              </a:r>
              <a:endParaRPr lang="en-US" altLang="zh-CN" sz="16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zh-CN" sz="1800">
                  <a:latin typeface="Tahoma" panose="020B0604030504040204" pitchFamily="34" charset="0"/>
                  <a:ea typeface="宋体" panose="02010600030101010101" pitchFamily="2" charset="-122"/>
                </a:rPr>
                <a:t>M</a:t>
              </a:r>
              <a:r>
                <a:rPr lang="en-US" altLang="zh-CN" sz="1800" baseline="-25000">
                  <a:latin typeface="Tahoma" panose="020B0604030504040204" pitchFamily="34" charset="0"/>
                  <a:ea typeface="宋体" panose="02010600030101010101" pitchFamily="2" charset="-122"/>
                </a:rPr>
                <a:t>n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1600" baseline="-250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863377" y="3965205"/>
            <a:ext cx="2663825" cy="933450"/>
            <a:chOff x="0" y="0"/>
            <a:chExt cx="1678" cy="588"/>
          </a:xfrm>
        </p:grpSpPr>
        <p:sp>
          <p:nvSpPr>
            <p:cNvPr id="24" name="AutoShape 23"/>
            <p:cNvSpPr>
              <a:spLocks/>
            </p:cNvSpPr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87" y="270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尾数值</a:t>
              </a:r>
              <a:endParaRPr lang="zh-CN" altLang="en-US" sz="22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3623289" y="3965205"/>
            <a:ext cx="2663825" cy="938213"/>
            <a:chOff x="0" y="0"/>
            <a:chExt cx="1678" cy="591"/>
          </a:xfrm>
        </p:grpSpPr>
        <p:sp>
          <p:nvSpPr>
            <p:cNvPr id="27" name="AutoShape 26"/>
            <p:cNvSpPr>
              <a:spLocks/>
            </p:cNvSpPr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33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阶值</a:t>
              </a:r>
              <a:endPara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2434252" y="3965205"/>
            <a:ext cx="2052637" cy="938213"/>
            <a:chOff x="22" y="0"/>
            <a:chExt cx="1293" cy="591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2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阶符</a:t>
              </a:r>
              <a:endParaRPr lang="zh-CN" altLang="en-US" sz="22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499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5696563" y="3965206"/>
            <a:ext cx="2052638" cy="938213"/>
            <a:chOff x="14" y="0"/>
            <a:chExt cx="1293" cy="591"/>
          </a:xfrm>
        </p:grpSpPr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4" y="273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6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尾符</a:t>
              </a:r>
              <a:endParaRPr lang="zh-CN" altLang="en-US" sz="22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33"/>
            <p:cNvSpPr>
              <a:spLocks noChangeArrowheads="1"/>
            </p:cNvSpPr>
            <p:nvPr/>
          </p:nvSpPr>
          <p:spPr bwMode="auto">
            <a:xfrm>
              <a:off x="477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92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C99 </a:t>
            </a:r>
            <a:r>
              <a:rPr lang="en-US" altLang="zh-CN" dirty="0" err="1"/>
              <a:t>stdint.h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typedef</a:t>
            </a:r>
            <a:r>
              <a:rPr lang="en-US" altLang="zh-CN" dirty="0"/>
              <a:t>   signed   char   </a:t>
            </a:r>
            <a:r>
              <a:rPr lang="en-US" altLang="zh-CN" dirty="0">
                <a:solidFill>
                  <a:srgbClr val="0000FF"/>
                </a:solidFill>
              </a:rPr>
              <a:t>int8_t;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unsigned   char       </a:t>
            </a:r>
            <a:r>
              <a:rPr lang="en-US" altLang="zh-CN" dirty="0">
                <a:solidFill>
                  <a:srgbClr val="0000FF"/>
                </a:solidFill>
              </a:rPr>
              <a:t>uint8_t;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short     </a:t>
            </a:r>
            <a:r>
              <a:rPr lang="en-US" altLang="zh-CN" dirty="0">
                <a:solidFill>
                  <a:srgbClr val="0000FF"/>
                </a:solidFill>
              </a:rPr>
              <a:t>int16_t;</a:t>
            </a:r>
            <a:r>
              <a:rPr lang="en-US" altLang="zh-CN" dirty="0"/>
              <a:t>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unsigned   short     </a:t>
            </a:r>
            <a:r>
              <a:rPr lang="en-US" altLang="zh-CN" dirty="0">
                <a:solidFill>
                  <a:srgbClr val="0000FF"/>
                </a:solidFill>
              </a:rPr>
              <a:t>uint16_t;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</a:t>
            </a:r>
            <a:r>
              <a:rPr lang="en-US" altLang="zh-CN" dirty="0" err="1"/>
              <a:t>int</a:t>
            </a:r>
            <a:r>
              <a:rPr lang="en-US" altLang="zh-CN" dirty="0"/>
              <a:t>     </a:t>
            </a:r>
            <a:r>
              <a:rPr lang="en-US" altLang="zh-CN" dirty="0">
                <a:solidFill>
                  <a:srgbClr val="0000FF"/>
                </a:solidFill>
              </a:rPr>
              <a:t>int32_t;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unsigned       </a:t>
            </a:r>
            <a:r>
              <a:rPr lang="en-US" altLang="zh-CN" dirty="0">
                <a:solidFill>
                  <a:srgbClr val="0000FF"/>
                </a:solidFill>
              </a:rPr>
              <a:t>uint32_t;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long   </a:t>
            </a:r>
            <a:r>
              <a:rPr lang="en-US" altLang="zh-CN" dirty="0" err="1"/>
              <a:t>long</a:t>
            </a:r>
            <a:r>
              <a:rPr lang="en-US" altLang="zh-CN" dirty="0"/>
              <a:t>     </a:t>
            </a:r>
            <a:r>
              <a:rPr lang="en-US" altLang="zh-CN" dirty="0">
                <a:solidFill>
                  <a:srgbClr val="0000FF"/>
                </a:solidFill>
              </a:rPr>
              <a:t>int64_t; </a:t>
            </a:r>
          </a:p>
          <a:p>
            <a:r>
              <a:rPr lang="en-US" altLang="zh-CN" dirty="0" err="1"/>
              <a:t>typedef</a:t>
            </a:r>
            <a:r>
              <a:rPr lang="en-US" altLang="zh-CN" dirty="0"/>
              <a:t>   unsigned   long   </a:t>
            </a:r>
            <a:r>
              <a:rPr lang="en-US" altLang="zh-CN" dirty="0" err="1"/>
              <a:t>long</a:t>
            </a:r>
            <a:r>
              <a:rPr lang="en-US" altLang="zh-CN" dirty="0"/>
              <a:t>       </a:t>
            </a:r>
            <a:r>
              <a:rPr lang="en-US" altLang="zh-CN" dirty="0">
                <a:solidFill>
                  <a:srgbClr val="0000FF"/>
                </a:solidFill>
              </a:rPr>
              <a:t>uint64_t;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160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 &amp;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84812" y="3625770"/>
            <a:ext cx="8218488" cy="259204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zh-CN" altLang="zh-CN" dirty="0"/>
              <a:t>机器字长一定时，阶码越长，表示范围越大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机器字长一定时，</a:t>
            </a:r>
            <a:r>
              <a:rPr lang="zh-CN" altLang="zh-CN" dirty="0"/>
              <a:t>尾码越长，精度越高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zh-CN" dirty="0"/>
              <a:t>浮点数表示范围比定点数大，精度高</a:t>
            </a:r>
            <a:endParaRPr lang="en-US" altLang="zh-CN" dirty="0"/>
          </a:p>
          <a:p>
            <a:pPr eaLnBrk="1" hangingPunct="1">
              <a:lnSpc>
                <a:spcPct val="110000"/>
              </a:lnSpc>
            </a:pPr>
            <a:r>
              <a:rPr lang="zh-CN" altLang="en-US" dirty="0"/>
              <a:t>阶码和尾数均可采用不同机器码表示，浮点数表示的范围略有不同。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5591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298826" y="1700809"/>
            <a:ext cx="2779713" cy="504825"/>
            <a:chOff x="0" y="0"/>
            <a:chExt cx="1751" cy="31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6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sz="1800" baseline="-250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FF9900"/>
            </a:solidFill>
            <a:ln w="9525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113463" y="1700809"/>
            <a:ext cx="442912" cy="504825"/>
          </a:xfrm>
          <a:prstGeom prst="rect">
            <a:avLst/>
          </a:prstGeom>
          <a:solidFill>
            <a:srgbClr val="00CCFF"/>
          </a:solidFill>
          <a:ln w="9525" cmpd="sng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6556376" y="1700809"/>
            <a:ext cx="2779713" cy="504825"/>
            <a:chOff x="0" y="0"/>
            <a:chExt cx="1751" cy="318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7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5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6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63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91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191" y="0"/>
              <a:ext cx="279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6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470" y="0"/>
              <a:ext cx="28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en-US" sz="18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r>
                <a:rPr lang="en-US" sz="1800" baseline="-25000">
                  <a:solidFill>
                    <a:schemeClr val="folHlink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71" cy="318"/>
            </a:xfrm>
            <a:prstGeom prst="rect">
              <a:avLst/>
            </a:prstGeom>
            <a:solidFill>
              <a:srgbClr val="CCFFCC"/>
            </a:solidFill>
            <a:ln w="9525" cmpd="sng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6672264" y="2205633"/>
            <a:ext cx="2663825" cy="884238"/>
            <a:chOff x="0" y="0"/>
            <a:chExt cx="1678" cy="557"/>
          </a:xfrm>
        </p:grpSpPr>
        <p:sp>
          <p:nvSpPr>
            <p:cNvPr id="24" name="AutoShape 22"/>
            <p:cNvSpPr>
              <a:spLocks/>
            </p:cNvSpPr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90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chemeClr val="folHlin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尾数值</a:t>
              </a:r>
              <a:endParaRPr lang="zh-CN" altLang="en-US" sz="20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24"/>
          <p:cNvGrpSpPr>
            <a:grpSpLocks/>
          </p:cNvGrpSpPr>
          <p:nvPr/>
        </p:nvGrpSpPr>
        <p:grpSpPr bwMode="auto">
          <a:xfrm>
            <a:off x="3432176" y="2205633"/>
            <a:ext cx="2663825" cy="863600"/>
            <a:chOff x="0" y="0"/>
            <a:chExt cx="1678" cy="544"/>
          </a:xfrm>
        </p:grpSpPr>
        <p:sp>
          <p:nvSpPr>
            <p:cNvPr id="27" name="AutoShape 25"/>
            <p:cNvSpPr>
              <a:spLocks/>
            </p:cNvSpPr>
            <p:nvPr/>
          </p:nvSpPr>
          <p:spPr bwMode="auto">
            <a:xfrm rot="16200000">
              <a:off x="771" y="-771"/>
              <a:ext cx="136" cy="1678"/>
            </a:xfrm>
            <a:prstGeom prst="leftBrace">
              <a:avLst>
                <a:gd name="adj1" fmla="val 102819"/>
                <a:gd name="adj2" fmla="val 50394"/>
              </a:avLst>
            </a:pr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46" y="226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阶值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Group 27"/>
          <p:cNvGrpSpPr>
            <a:grpSpLocks/>
          </p:cNvGrpSpPr>
          <p:nvPr/>
        </p:nvGrpSpPr>
        <p:grpSpPr bwMode="auto">
          <a:xfrm>
            <a:off x="2297114" y="2205633"/>
            <a:ext cx="2052637" cy="871538"/>
            <a:chOff x="56" y="0"/>
            <a:chExt cx="1293" cy="549"/>
          </a:xfrm>
        </p:grpSpPr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6" y="231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>
              <a:off x="499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5505450" y="2205634"/>
            <a:ext cx="2052638" cy="884238"/>
            <a:chOff x="14" y="0"/>
            <a:chExt cx="1293" cy="557"/>
          </a:xfrm>
        </p:grpSpPr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4" y="239"/>
              <a:ext cx="1293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908050" indent="-436563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lvl="1"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en-US" sz="2400" b="1" dirty="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尾符</a:t>
              </a:r>
              <a:endParaRPr lang="zh-CN" altLang="en-US" sz="2000" b="1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AutoShape 32"/>
            <p:cNvSpPr>
              <a:spLocks noChangeArrowheads="1"/>
            </p:cNvSpPr>
            <p:nvPr/>
          </p:nvSpPr>
          <p:spPr bwMode="auto">
            <a:xfrm>
              <a:off x="477" y="0"/>
              <a:ext cx="136" cy="227"/>
            </a:xfrm>
            <a:prstGeom prst="upArrow">
              <a:avLst>
                <a:gd name="adj1" fmla="val 50000"/>
                <a:gd name="adj2" fmla="val 41728"/>
              </a:avLst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027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浮点数的表示范围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9536" y="4005064"/>
            <a:ext cx="8218488" cy="201597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dirty="0">
                <a:solidFill>
                  <a:schemeClr val="folHlink"/>
                </a:solidFill>
              </a:rPr>
              <a:t>N=2</a:t>
            </a:r>
            <a:r>
              <a:rPr lang="en-US" altLang="zh-CN" baseline="50000" dirty="0">
                <a:solidFill>
                  <a:schemeClr val="folHlink"/>
                </a:solidFill>
              </a:rPr>
              <a:t>E</a:t>
            </a:r>
            <a:r>
              <a:rPr lang="en-US" altLang="zh-CN" dirty="0">
                <a:solidFill>
                  <a:schemeClr val="folHlink"/>
                </a:solidFill>
              </a:rPr>
              <a:t>×M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E→+∞  </a:t>
            </a:r>
            <a:r>
              <a:rPr lang="zh-CN" altLang="en-US" dirty="0">
                <a:latin typeface="华文新魏" panose="02010800040101010101" pitchFamily="2" charset="-122"/>
              </a:rPr>
              <a:t>产生正上溢或者负上溢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E→ -∞  </a:t>
            </a:r>
            <a:r>
              <a:rPr lang="zh-CN" altLang="en-US" dirty="0">
                <a:latin typeface="华文新魏" panose="02010800040101010101" pitchFamily="2" charset="-122"/>
              </a:rPr>
              <a:t>产生正下溢或者负下溢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38401" y="2925217"/>
            <a:ext cx="6207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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918576" y="2898231"/>
            <a:ext cx="746125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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916613" y="2925217"/>
            <a:ext cx="3730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2535238" y="2753767"/>
            <a:ext cx="7129462" cy="158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100763" y="2304505"/>
            <a:ext cx="0" cy="45085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6627813" y="2287042"/>
            <a:ext cx="1847850" cy="4524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722689" y="2287042"/>
            <a:ext cx="1849437" cy="45243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3722688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5572125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6627813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8475663" y="2079081"/>
            <a:ext cx="0" cy="6762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2536825" y="2348955"/>
            <a:ext cx="11509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负上溢</a:t>
            </a:r>
            <a:endParaRPr lang="zh-CN" altLang="en-US" sz="280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54072" y="2374356"/>
            <a:ext cx="12954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正上溢</a:t>
            </a:r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4911725" y="1575842"/>
            <a:ext cx="1231900" cy="1079500"/>
            <a:chOff x="0" y="0"/>
            <a:chExt cx="776" cy="680"/>
          </a:xfrm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0" y="0"/>
              <a:ext cx="776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zh-CN" altLang="en-US" sz="2400">
                  <a:solidFill>
                    <a:srgbClr val="0099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负下溢</a:t>
              </a:r>
              <a:endParaRPr lang="zh-CN" altLang="en-US" sz="240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499" y="317"/>
              <a:ext cx="136" cy="363"/>
            </a:xfrm>
            <a:prstGeom prst="downArrow">
              <a:avLst>
                <a:gd name="adj1" fmla="val 50000"/>
                <a:gd name="adj2" fmla="val 66728"/>
              </a:avLst>
            </a:prstGeom>
            <a:noFill/>
            <a:ln w="9525" cmpd="sng">
              <a:solidFill>
                <a:srgbClr val="99CC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>
                <a:solidFill>
                  <a:srgbClr val="00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5983288" y="1556792"/>
            <a:ext cx="1231900" cy="1098550"/>
            <a:chOff x="0" y="0"/>
            <a:chExt cx="776" cy="692"/>
          </a:xfrm>
        </p:grpSpPr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187" y="329"/>
              <a:ext cx="136" cy="363"/>
            </a:xfrm>
            <a:prstGeom prst="downArrow">
              <a:avLst>
                <a:gd name="adj1" fmla="val 50000"/>
                <a:gd name="adj2" fmla="val 66728"/>
              </a:avLst>
            </a:prstGeom>
            <a:noFill/>
            <a:ln w="9525" cmpd="sng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endParaRPr lang="zh-CN" altLang="en-US" sz="160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0" y="0"/>
              <a:ext cx="776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 marL="342900" indent="-3429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正下溢</a:t>
              </a:r>
              <a:endPara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267200" y="2348955"/>
            <a:ext cx="869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负数</a:t>
            </a:r>
            <a:endParaRPr lang="zh-CN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170739" y="2367211"/>
            <a:ext cx="8699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 marL="342900" indent="-3429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正数</a:t>
            </a:r>
            <a:endParaRPr lang="zh-CN" altLang="en-US" sz="280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0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9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浮点数的规格化问题   </a:t>
            </a:r>
            <a:r>
              <a:rPr lang="en-US" altLang="zh-CN" dirty="0"/>
              <a:t>normalization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0.05*10</a:t>
            </a:r>
            <a:r>
              <a:rPr lang="en-US" altLang="zh-CN" baseline="50000" dirty="0">
                <a:latin typeface="华文新魏" panose="02010800040101010101" pitchFamily="2" charset="-122"/>
              </a:rPr>
              <a:t>1    </a:t>
            </a:r>
            <a:r>
              <a:rPr lang="en-US" altLang="zh-CN" dirty="0">
                <a:latin typeface="华文新魏" panose="02010800040101010101" pitchFamily="2" charset="-122"/>
              </a:rPr>
              <a:t>50*10</a:t>
            </a:r>
            <a:r>
              <a:rPr lang="en-US" altLang="zh-CN" baseline="50000" dirty="0">
                <a:latin typeface="华文新魏" panose="02010800040101010101" pitchFamily="2" charset="-122"/>
              </a:rPr>
              <a:t>-2    </a:t>
            </a:r>
            <a:r>
              <a:rPr lang="en-US" altLang="zh-CN" dirty="0">
                <a:latin typeface="华文新魏" panose="02010800040101010101" pitchFamily="2" charset="-122"/>
              </a:rPr>
              <a:t>5*10</a:t>
            </a:r>
            <a:r>
              <a:rPr lang="en-US" altLang="zh-CN" baseline="50000" dirty="0">
                <a:latin typeface="华文新魏" panose="02010800040101010101" pitchFamily="2" charset="-122"/>
              </a:rPr>
              <a:t>-1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0.01*2</a:t>
            </a:r>
            <a:r>
              <a:rPr lang="en-US" altLang="zh-CN" baseline="50000" dirty="0">
                <a:latin typeface="华文新魏" panose="02010800040101010101" pitchFamily="2" charset="-122"/>
              </a:rPr>
              <a:t>1     </a:t>
            </a:r>
            <a:r>
              <a:rPr lang="en-US" altLang="zh-CN" dirty="0">
                <a:latin typeface="华文新魏" panose="02010800040101010101" pitchFamily="2" charset="-122"/>
              </a:rPr>
              <a:t>1*2</a:t>
            </a:r>
            <a:r>
              <a:rPr lang="en-US" altLang="zh-CN" baseline="50000" dirty="0">
                <a:latin typeface="华文新魏" panose="02010800040101010101" pitchFamily="2" charset="-122"/>
              </a:rPr>
              <a:t>-2     </a:t>
            </a:r>
            <a:r>
              <a:rPr lang="en-US" altLang="zh-CN" dirty="0">
                <a:latin typeface="华文新魏" panose="02010800040101010101" pitchFamily="2" charset="-122"/>
              </a:rPr>
              <a:t>0.1*2</a:t>
            </a:r>
            <a:r>
              <a:rPr lang="en-US" altLang="zh-CN" baseline="50000" dirty="0">
                <a:latin typeface="华文新魏" panose="02010800040101010101" pitchFamily="2" charset="-122"/>
              </a:rPr>
              <a:t>-1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尾数真值最高有效位为</a:t>
            </a:r>
            <a:r>
              <a:rPr lang="en-US" altLang="zh-CN" dirty="0">
                <a:latin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</a:rPr>
              <a:t>的数称为规格化数。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保障数据表示的唯一性，方便交换数据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简化浮点运算算法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提升表示精度，尾数去掉了左侧多余的零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两种规格化数 </a:t>
            </a:r>
            <a:r>
              <a:rPr lang="en-US" altLang="zh-CN" dirty="0">
                <a:latin typeface="华文新魏" panose="02010800040101010101" pitchFamily="2" charset="-122"/>
              </a:rPr>
              <a:t>1.XXXXX  0.1XXXXX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机器零：全部为</a:t>
            </a:r>
            <a:r>
              <a:rPr lang="en-US" altLang="zh-CN" dirty="0">
                <a:latin typeface="华文新魏" panose="02010800040101010101" pitchFamily="2" charset="-122"/>
              </a:rPr>
              <a:t>0</a:t>
            </a:r>
            <a:r>
              <a:rPr lang="zh-CN" altLang="en-US" dirty="0">
                <a:latin typeface="华文新魏" panose="02010800040101010101" pitchFamily="2" charset="-122"/>
              </a:rPr>
              <a:t>，特殊的数据编码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5817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浮点数的规格化问题   </a:t>
            </a:r>
            <a:r>
              <a:rPr lang="en-US" altLang="zh-CN" dirty="0"/>
              <a:t>normalization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两种规格化数 </a:t>
            </a:r>
            <a:r>
              <a:rPr lang="en-US" altLang="zh-CN" dirty="0">
                <a:latin typeface="华文新魏" panose="02010800040101010101" pitchFamily="2" charset="-122"/>
              </a:rPr>
              <a:t>1.XXXXX  0.1XXXXX 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1.XXXX   </a:t>
            </a:r>
            <a:r>
              <a:rPr lang="zh-CN" altLang="en-US" dirty="0">
                <a:latin typeface="华文新魏" panose="02010800040101010101" pitchFamily="2" charset="-122"/>
              </a:rPr>
              <a:t>尾数的绝对值大于（</a:t>
            </a:r>
            <a:r>
              <a:rPr lang="en-US" altLang="zh-CN" dirty="0">
                <a:latin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</a:rPr>
              <a:t>）</a:t>
            </a:r>
            <a:r>
              <a:rPr lang="en-US" altLang="zh-CN" baseline="-25000" dirty="0">
                <a:latin typeface="华文新魏" panose="02010800040101010101" pitchFamily="2" charset="-122"/>
              </a:rPr>
              <a:t>10</a:t>
            </a:r>
            <a:r>
              <a:rPr lang="zh-CN" altLang="en-US" dirty="0">
                <a:latin typeface="华文新魏" panose="02010800040101010101" pitchFamily="2" charset="-122"/>
              </a:rPr>
              <a:t>，小于（</a:t>
            </a:r>
            <a:r>
              <a:rPr lang="en-US" altLang="zh-CN" dirty="0">
                <a:latin typeface="华文新魏" panose="02010800040101010101" pitchFamily="2" charset="-122"/>
              </a:rPr>
              <a:t>2</a:t>
            </a:r>
            <a:r>
              <a:rPr lang="zh-CN" altLang="en-US" dirty="0">
                <a:latin typeface="华文新魏" panose="02010800040101010101" pitchFamily="2" charset="-122"/>
              </a:rPr>
              <a:t>）</a:t>
            </a:r>
            <a:r>
              <a:rPr lang="en-US" altLang="zh-CN" baseline="-25000" dirty="0">
                <a:latin typeface="华文新魏" panose="02010800040101010101" pitchFamily="2" charset="-122"/>
              </a:rPr>
              <a:t>10</a:t>
            </a:r>
            <a:r>
              <a:rPr lang="zh-CN" altLang="en-US" dirty="0">
                <a:latin typeface="华文新魏" panose="02010800040101010101" pitchFamily="2" charset="-122"/>
              </a:rPr>
              <a:t>；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华文新魏" panose="02010800040101010101" pitchFamily="2" charset="-122"/>
              </a:rPr>
              <a:t>0.1XXX   </a:t>
            </a:r>
            <a:r>
              <a:rPr lang="zh-CN" altLang="en-US" dirty="0">
                <a:latin typeface="华文新魏" panose="02010800040101010101" pitchFamily="2" charset="-122"/>
              </a:rPr>
              <a:t>尾数的绝对值大于（</a:t>
            </a:r>
            <a:r>
              <a:rPr lang="en-US" altLang="zh-CN" dirty="0">
                <a:latin typeface="华文新魏" panose="02010800040101010101" pitchFamily="2" charset="-122"/>
              </a:rPr>
              <a:t>0.5</a:t>
            </a:r>
            <a:r>
              <a:rPr lang="zh-CN" altLang="en-US" dirty="0">
                <a:latin typeface="华文新魏" panose="02010800040101010101" pitchFamily="2" charset="-122"/>
              </a:rPr>
              <a:t>）</a:t>
            </a:r>
            <a:r>
              <a:rPr lang="en-US" altLang="zh-CN" baseline="-25000" dirty="0">
                <a:latin typeface="华文新魏" panose="02010800040101010101" pitchFamily="2" charset="-122"/>
              </a:rPr>
              <a:t>10</a:t>
            </a:r>
            <a:r>
              <a:rPr lang="zh-CN" altLang="en-US" dirty="0">
                <a:latin typeface="华文新魏" panose="02010800040101010101" pitchFamily="2" charset="-122"/>
              </a:rPr>
              <a:t>，即（</a:t>
            </a:r>
            <a:r>
              <a:rPr lang="en-US" altLang="zh-CN" dirty="0">
                <a:latin typeface="华文新魏" panose="02010800040101010101" pitchFamily="2" charset="-122"/>
              </a:rPr>
              <a:t>0.1</a:t>
            </a:r>
            <a:r>
              <a:rPr lang="zh-CN" altLang="en-US" dirty="0">
                <a:latin typeface="华文新魏" panose="02010800040101010101" pitchFamily="2" charset="-122"/>
              </a:rPr>
              <a:t>）</a:t>
            </a:r>
            <a:r>
              <a:rPr lang="en-US" altLang="zh-CN" baseline="-25000" dirty="0">
                <a:latin typeface="华文新魏" panose="02010800040101010101" pitchFamily="2" charset="-122"/>
              </a:rPr>
              <a:t>2</a:t>
            </a:r>
            <a:r>
              <a:rPr lang="zh-CN" altLang="en-US" dirty="0">
                <a:latin typeface="华文新魏" panose="02010800040101010101" pitchFamily="2" charset="-122"/>
              </a:rPr>
              <a:t>；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两种本质一样，且在使用时常省略掉最高位的</a:t>
            </a:r>
            <a:r>
              <a:rPr lang="en-US" altLang="zh-CN" dirty="0">
                <a:latin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</a:rPr>
              <a:t>，这样可以节约一位用于提高精度，数据运算时再恢复最高位的</a:t>
            </a:r>
            <a:r>
              <a:rPr lang="en-US" altLang="zh-CN" dirty="0">
                <a:latin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</a:rPr>
              <a:t>；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尾数规格化方法：左规、右规。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左规：（非规格化的）尾数左移，阶码同步减小</a:t>
            </a:r>
            <a:endParaRPr lang="en-US" altLang="zh-CN" dirty="0">
              <a:latin typeface="华文新魏" panose="0201080004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右规：（非规格化的）尾数右移，阶码同步加大</a:t>
            </a:r>
            <a:r>
              <a:rPr lang="en-US" altLang="zh-CN" dirty="0">
                <a:latin typeface="华文新魏" panose="02010800040101010101" pitchFamily="2" charset="-122"/>
              </a:rPr>
              <a:t>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>
                <a:latin typeface="华文新魏" panose="02010800040101010101" pitchFamily="2" charset="-122"/>
              </a:rPr>
              <a:t>机器零：全部为</a:t>
            </a:r>
            <a:r>
              <a:rPr lang="en-US" altLang="zh-CN" dirty="0">
                <a:latin typeface="华文新魏" panose="02010800040101010101" pitchFamily="2" charset="-122"/>
              </a:rPr>
              <a:t>0</a:t>
            </a:r>
            <a:r>
              <a:rPr lang="zh-CN" altLang="en-US" dirty="0">
                <a:latin typeface="华文新魏" panose="02010800040101010101" pitchFamily="2" charset="-122"/>
              </a:rPr>
              <a:t>，特殊的数据编码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4055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“</a:t>
            </a:r>
            <a:r>
              <a:rPr lang="en-US" altLang="zh-CN" dirty="0">
                <a:ea typeface="宋体" panose="02010600030101010101" pitchFamily="2" charset="-122"/>
              </a:rPr>
              <a:t>Father</a:t>
            </a:r>
            <a:r>
              <a:rPr lang="zh-CN" altLang="en-US" dirty="0">
                <a:ea typeface="宋体" panose="02010600030101010101" pitchFamily="2" charset="-122"/>
              </a:rPr>
              <a:t>”</a:t>
            </a:r>
            <a:r>
              <a:rPr lang="en-US" altLang="zh-CN" dirty="0">
                <a:ea typeface="宋体" panose="02010600030101010101" pitchFamily="2" charset="-122"/>
              </a:rPr>
              <a:t> of the IEEE 754 standard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solidFill>
                  <a:srgbClr val="000000"/>
                </a:solidFill>
              </a:rPr>
              <a:t>80</a:t>
            </a:r>
            <a:r>
              <a:rPr lang="zh-CN" altLang="en-US" sz="2400" dirty="0">
                <a:solidFill>
                  <a:srgbClr val="000000"/>
                </a:solidFill>
              </a:rPr>
              <a:t>年代初，各机器内部浮点数表示还没有统一</a:t>
            </a:r>
          </a:p>
          <a:p>
            <a:r>
              <a:rPr lang="zh-CN" altLang="en-US" sz="2400" dirty="0">
                <a:solidFill>
                  <a:srgbClr val="000000"/>
                </a:solidFill>
              </a:rPr>
              <a:t>相互不兼容，机器之间传送数据时很麻烦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cs typeface="Arial" panose="020B0604020202020204" pitchFamily="34" charset="0"/>
              </a:rPr>
              <a:t>1970</a:t>
            </a:r>
            <a:r>
              <a:rPr lang="zh-CN" altLang="en-US" sz="2400" dirty="0">
                <a:cs typeface="Arial" panose="020B0604020202020204" pitchFamily="34" charset="0"/>
              </a:rPr>
              <a:t>年代后期</a:t>
            </a:r>
            <a:r>
              <a:rPr lang="en-US" altLang="zh-CN" sz="2400" dirty="0">
                <a:cs typeface="Arial" panose="020B0604020202020204" pitchFamily="34" charset="0"/>
              </a:rPr>
              <a:t>, IEEE</a:t>
            </a:r>
            <a:r>
              <a:rPr lang="zh-CN" altLang="en-US" sz="2400" dirty="0">
                <a:cs typeface="Arial" panose="020B0604020202020204" pitchFamily="34" charset="0"/>
              </a:rPr>
              <a:t>着手制定浮点数标准</a:t>
            </a:r>
          </a:p>
          <a:p>
            <a:r>
              <a:rPr lang="en-US" altLang="zh-CN" sz="2400" dirty="0">
                <a:cs typeface="Arial" panose="020B0604020202020204" pitchFamily="34" charset="0"/>
              </a:rPr>
              <a:t>1985</a:t>
            </a:r>
            <a:r>
              <a:rPr lang="zh-CN" altLang="en-US" sz="2400" dirty="0">
                <a:cs typeface="Arial" panose="020B0604020202020204" pitchFamily="34" charset="0"/>
              </a:rPr>
              <a:t>年完成浮点数标准</a:t>
            </a:r>
            <a:r>
              <a:rPr lang="en-US" altLang="zh-CN" sz="2400" dirty="0">
                <a:cs typeface="Arial" panose="020B0604020202020204" pitchFamily="34" charset="0"/>
              </a:rPr>
              <a:t>IEEE 754</a:t>
            </a:r>
            <a:r>
              <a:rPr lang="zh-CN" altLang="en-US" sz="2400" dirty="0">
                <a:cs typeface="Arial" panose="020B0604020202020204" pitchFamily="34" charset="0"/>
              </a:rPr>
              <a:t>的制定，沿用至今</a:t>
            </a:r>
          </a:p>
          <a:p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689559" y="3246181"/>
            <a:ext cx="9856788" cy="3270250"/>
            <a:chOff x="1689559" y="3246181"/>
            <a:chExt cx="9856788" cy="3270250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1689559" y="4000544"/>
              <a:ext cx="5268912" cy="420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63500" tIns="25400" rIns="63500" bIns="25400" numCol="1" anchor="t" anchorCtr="0" compatLnSpc="1">
              <a:prstTxWarp prst="textNoShape">
                <a:avLst/>
              </a:prstTxWarp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400" dirty="0" smtClean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lang="zh-CN" altLang="en-US" sz="2000" dirty="0" smtClean="0">
                  <a:solidFill>
                    <a:srgbClr val="C00000"/>
                  </a:solidFill>
                  <a:latin typeface="+mn-ea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6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FontTx/>
                <a:buNone/>
              </a:pPr>
              <a:endParaRPr lang="zh-CN" altLang="en-US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1689559" y="3246181"/>
              <a:ext cx="9856788" cy="3270250"/>
              <a:chOff x="104" y="1850"/>
              <a:chExt cx="6209" cy="206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" y="2484"/>
                <a:ext cx="2641" cy="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 Box 6"/>
              <p:cNvSpPr txBox="1">
                <a:spLocks noChangeArrowheads="1"/>
              </p:cNvSpPr>
              <p:nvPr/>
            </p:nvSpPr>
            <p:spPr bwMode="auto">
              <a:xfrm>
                <a:off x="3961" y="3550"/>
                <a:ext cx="2352" cy="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sz="2400" b="1" dirty="0">
                    <a:latin typeface="Tahoma" panose="020B0604030504040204" pitchFamily="34" charset="0"/>
                  </a:rPr>
                  <a:t>Prof. William </a:t>
                </a:r>
                <a:r>
                  <a:rPr kumimoji="1" lang="en-US" altLang="zh-CN" sz="2400" b="1" dirty="0" err="1">
                    <a:latin typeface="Tahoma" panose="020B0604030504040204" pitchFamily="34" charset="0"/>
                  </a:rPr>
                  <a:t>Kahan</a:t>
                </a:r>
                <a:r>
                  <a:rPr kumimoji="1" lang="en-US" altLang="zh-CN" sz="2400" dirty="0">
                    <a:latin typeface="Tahoma" panose="020B0604030504040204" pitchFamily="34" charset="0"/>
                  </a:rPr>
                  <a:t> </a:t>
                </a:r>
              </a:p>
            </p:txBody>
          </p:sp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387" y="3464"/>
                <a:ext cx="2925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 i="1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www.cs.berkeley.edu/~wkahan/</a:t>
                </a:r>
              </a:p>
              <a:p>
                <a:r>
                  <a:rPr lang="en-US" altLang="zh-CN" sz="2000" b="1" i="1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ieee754status/754story.html</a:t>
                </a: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104" y="1850"/>
                <a:ext cx="3857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 i="1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This standard was primarily the work of one person, UC Berkeley math professor William </a:t>
                </a:r>
                <a:r>
                  <a:rPr lang="en-US" altLang="zh-CN" sz="2000" b="1" i="1" dirty="0" err="1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Kahan</a:t>
                </a:r>
                <a:r>
                  <a:rPr lang="en-US" altLang="zh-CN" sz="2000" b="1" i="1" dirty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zh-CN" altLang="en-US" sz="2000" b="1" i="1" dirty="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846" y="3312856"/>
              <a:ext cx="3810000" cy="24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5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浮点数标准 </a:t>
            </a:r>
            <a:r>
              <a:rPr lang="en-US" altLang="zh-CN" dirty="0"/>
              <a:t>IEEE754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3191" y="3614278"/>
            <a:ext cx="9907793" cy="277971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900" dirty="0"/>
              <a:t>构成：阶码</a:t>
            </a:r>
            <a:r>
              <a:rPr lang="en-US" altLang="zh-CN" sz="2900" dirty="0"/>
              <a:t>E</a:t>
            </a:r>
            <a:r>
              <a:rPr lang="zh-CN" altLang="en-US" sz="2900" dirty="0"/>
              <a:t>，尾数</a:t>
            </a:r>
            <a:r>
              <a:rPr lang="en-US" altLang="zh-CN" sz="2900" dirty="0"/>
              <a:t>M</a:t>
            </a:r>
            <a:r>
              <a:rPr lang="zh-CN" altLang="en-US" sz="2900" dirty="0"/>
              <a:t>，符号位</a:t>
            </a:r>
            <a:r>
              <a:rPr lang="en-US" altLang="zh-CN" sz="2900" dirty="0"/>
              <a:t>S</a:t>
            </a:r>
          </a:p>
          <a:p>
            <a:pPr>
              <a:lnSpc>
                <a:spcPct val="150000"/>
              </a:lnSpc>
            </a:pPr>
            <a:r>
              <a:rPr lang="en-US" altLang="zh-CN" sz="2900" dirty="0"/>
              <a:t>N = (−1)</a:t>
            </a:r>
            <a:r>
              <a:rPr lang="en-US" altLang="zh-CN" sz="2900" baseline="50000" dirty="0"/>
              <a:t>S  </a:t>
            </a:r>
            <a:r>
              <a:rPr lang="en-US" altLang="zh-CN" sz="2900" b="1" dirty="0"/>
              <a:t>╳</a:t>
            </a:r>
            <a:r>
              <a:rPr lang="en-US" altLang="zh-CN" sz="2900" dirty="0"/>
              <a:t>  M </a:t>
            </a:r>
            <a:r>
              <a:rPr lang="en-US" altLang="zh-CN" sz="2900" b="1" dirty="0"/>
              <a:t> ╳ </a:t>
            </a:r>
            <a:r>
              <a:rPr lang="en-US" altLang="zh-CN" sz="2900" dirty="0"/>
              <a:t>2</a:t>
            </a:r>
            <a:r>
              <a:rPr lang="en-US" altLang="zh-CN" sz="2900" baseline="50000" dirty="0"/>
              <a:t>E</a:t>
            </a:r>
            <a:r>
              <a:rPr lang="en-US" altLang="zh-CN" sz="2900" dirty="0"/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阶码移码表示，偏移量</a:t>
            </a:r>
            <a:r>
              <a:rPr lang="en-US" altLang="zh-CN" sz="2800" dirty="0"/>
              <a:t>127/1023</a:t>
            </a:r>
          </a:p>
          <a:p>
            <a:pPr lvl="1">
              <a:lnSpc>
                <a:spcPct val="150000"/>
              </a:lnSpc>
            </a:pPr>
            <a:r>
              <a:rPr lang="zh-CN" altLang="en-US" sz="2200" dirty="0"/>
              <a:t>方便定点数逻辑比较浮点数大小</a:t>
            </a:r>
            <a:endParaRPr lang="en-US" altLang="zh-CN" sz="22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尾数原码纯小数表示，规格化成</a:t>
            </a:r>
            <a:r>
              <a:rPr lang="en-US" altLang="zh-CN" sz="2800" dirty="0">
                <a:latin typeface="宋体" panose="02010600030101010101" pitchFamily="2" charset="-122"/>
              </a:rPr>
              <a:t>1.M</a:t>
            </a:r>
            <a:r>
              <a:rPr lang="zh-CN" altLang="en-US" sz="2800" dirty="0">
                <a:latin typeface="宋体" panose="02010600030101010101" pitchFamily="2" charset="-122"/>
              </a:rPr>
              <a:t>形式，最高位的</a:t>
            </a:r>
            <a:r>
              <a:rPr lang="en-US" altLang="zh-CN" sz="2800" dirty="0">
                <a:latin typeface="宋体" panose="02010600030101010101" pitchFamily="2" charset="-122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</a:rPr>
              <a:t>隐藏。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847630" y="1477206"/>
            <a:ext cx="6720538" cy="566738"/>
            <a:chOff x="1772327" y="1918270"/>
            <a:chExt cx="6720538" cy="566738"/>
          </a:xfrm>
        </p:grpSpPr>
        <p:graphicFrame>
          <p:nvGraphicFramePr>
            <p:cNvPr id="5" name="Group 3"/>
            <p:cNvGraphicFramePr>
              <a:graphicFrameLocks/>
            </p:cNvGraphicFramePr>
            <p:nvPr/>
          </p:nvGraphicFramePr>
          <p:xfrm>
            <a:off x="3871653" y="1918270"/>
            <a:ext cx="4621212" cy="566738"/>
          </p:xfrm>
          <a:graphic>
            <a:graphicData uri="http://schemas.openxmlformats.org/drawingml/2006/table">
              <a:tbl>
                <a:tblPr/>
                <a:tblGrid>
                  <a:gridCol w="76993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634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38784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66738"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S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(1bit)</a:t>
                        </a:r>
                      </a:p>
                    </a:txBody>
                    <a:tcPr marT="45628" marB="45628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7C80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(23~30</a:t>
                        </a:r>
                        <a:r>
                          <a:rPr kumimoji="0" lang="zh-CN" alt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8bit</a:t>
                        </a:r>
                        <a:r>
                          <a:rPr kumimoji="0" lang="en-US" sz="10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)</a:t>
                        </a:r>
                      </a:p>
                    </a:txBody>
                    <a:tcPr marT="45628" marB="456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33CCFF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M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(0~22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23bit)</a:t>
                        </a:r>
                      </a:p>
                    </a:txBody>
                    <a:tcPr marT="45628" marB="45628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CCF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1772327" y="2033861"/>
              <a:ext cx="18826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32</a:t>
              </a:r>
              <a:r>
                <a:rPr lang="zh-CN" altLang="en-US" sz="2000" b="1" dirty="0"/>
                <a:t>浮点数 </a:t>
              </a:r>
              <a:r>
                <a:rPr lang="en-US" altLang="zh-CN" sz="2000" b="1" i="1" dirty="0"/>
                <a:t>float</a:t>
              </a:r>
              <a:endParaRPr lang="zh-CN" altLang="en-US" sz="2000" b="1" i="1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36871" y="2361444"/>
            <a:ext cx="7991773" cy="533276"/>
            <a:chOff x="1761568" y="2802508"/>
            <a:chExt cx="7991773" cy="533276"/>
          </a:xfrm>
        </p:grpSpPr>
        <p:graphicFrame>
          <p:nvGraphicFramePr>
            <p:cNvPr id="6" name="Group 14"/>
            <p:cNvGraphicFramePr>
              <a:graphicFrameLocks/>
            </p:cNvGraphicFramePr>
            <p:nvPr/>
          </p:nvGraphicFramePr>
          <p:xfrm>
            <a:off x="3871654" y="2802508"/>
            <a:ext cx="5881687" cy="533276"/>
          </p:xfrm>
          <a:graphic>
            <a:graphicData uri="http://schemas.openxmlformats.org/drawingml/2006/table">
              <a:tbl>
                <a:tblPr/>
                <a:tblGrid>
                  <a:gridCol w="78898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4437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364832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533276"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S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(1bit)</a:t>
                        </a:r>
                      </a:p>
                    </a:txBody>
                    <a:tcPr marL="90000" marR="90000" marT="46450" marB="46450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FF7C80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E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(52~62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11bit)</a:t>
                        </a:r>
                      </a:p>
                    </a:txBody>
                    <a:tcPr marT="45375" marB="45375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33CCFF"/>
                      </a:solidFill>
                    </a:tcPr>
                  </a:tc>
                  <a:tc>
                    <a:txBody>
                      <a:bodyPr/>
                      <a:lstStyle>
                        <a:lvl1pPr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6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1pPr>
                        <a:lvl2pPr marL="742950" indent="-2714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200">
                            <a:solidFill>
                              <a:schemeClr val="accent2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2pPr>
                        <a:lvl3pPr marL="1143000" indent="-233363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 sz="2100"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3pPr>
                        <a:lvl4pPr marL="1600200" indent="-293688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4pPr>
                        <a:lvl5pPr marL="2057400" indent="-18415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5pPr>
                        <a:lvl6pPr marL="25146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6pPr>
                        <a:lvl7pPr marL="29718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7pPr>
                        <a:lvl8pPr marL="34290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8pPr>
                        <a:lvl9pPr marL="3886200" indent="-184150" eaLnBrk="0" fontAlgn="base" hangingPunct="0">
                          <a:lnSpc>
                            <a:spcPct val="120000"/>
                          </a:lnSpc>
                          <a:spcBef>
                            <a:spcPct val="25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Font typeface="Wingdings" panose="05000000000000000000" pitchFamily="2" charset="2"/>
                          <a:defRPr>
                            <a:solidFill>
                              <a:schemeClr val="tx1"/>
                            </a:solidFill>
                            <a:latin typeface="Verdana" panose="020B0604030504040204" pitchFamily="34" charset="0"/>
                            <a:ea typeface="华文新魏" panose="02010800040101010101" pitchFamily="2" charset="-122"/>
                          </a:defRPr>
                        </a:lvl9pPr>
                      </a:lstStyle>
                      <a:p>
                        <a:pPr marL="0" marR="0" lvl="0" indent="0" algn="ctr" defTabSz="914400" rtl="0" eaLnBrk="1" fontAlgn="base" latinLnBrk="0" hangingPunct="1">
                          <a:lnSpc>
                            <a:spcPct val="12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2"/>
                          </a:buClr>
                          <a:buSzTx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n-US" sz="2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M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(0~51</a:t>
                        </a:r>
                        <a:r>
                          <a:rPr kumimoji="0" lang="zh-CN" alt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共</a:t>
                        </a:r>
                        <a:r>
                          <a:rPr kumimoji="0" lang="en-US" sz="1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66FF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a:t>52bit)</a:t>
                        </a:r>
                      </a:p>
                    </a:txBody>
                    <a:tcPr marT="45375" marB="45375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rgbClr val="CCFFCC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7" name="矩形 6"/>
            <p:cNvSpPr/>
            <p:nvPr/>
          </p:nvSpPr>
          <p:spPr>
            <a:xfrm>
              <a:off x="1761568" y="2886647"/>
              <a:ext cx="21611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64</a:t>
              </a:r>
              <a:r>
                <a:rPr lang="zh-CN" altLang="en-US" sz="2000" b="1" dirty="0"/>
                <a:t>浮点数 </a:t>
              </a:r>
              <a:r>
                <a:rPr lang="en-US" altLang="zh-CN" sz="2000" b="1" i="1" dirty="0"/>
                <a:t>double</a:t>
              </a:r>
              <a:endParaRPr lang="zh-CN" altLang="en-US" sz="20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9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72462" y="4186441"/>
            <a:ext cx="7330960" cy="729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00077" y="2609981"/>
            <a:ext cx="7275730" cy="7292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浮点数标准 </a:t>
            </a:r>
            <a:r>
              <a:rPr lang="en-US" altLang="zh-CN" dirty="0"/>
              <a:t>IEEE754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207" y="1724723"/>
            <a:ext cx="10515599" cy="5637024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b="1" dirty="0"/>
              <a:t>规格化数</a:t>
            </a:r>
            <a:r>
              <a:rPr lang="en-US" altLang="zh-CN" dirty="0"/>
              <a:t>(Normal)</a:t>
            </a: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   </a:t>
            </a:r>
            <a:r>
              <a:rPr lang="en-US" altLang="zh-CN" dirty="0"/>
              <a:t>1≤E≤254/</a:t>
            </a:r>
            <a:r>
              <a:rPr lang="en-US" altLang="zh-CN" dirty="0">
                <a:solidFill>
                  <a:srgbClr val="C00000"/>
                </a:solidFill>
              </a:rPr>
              <a:t>2046</a:t>
            </a:r>
            <a:r>
              <a:rPr lang="en-US" altLang="zh-CN" dirty="0"/>
              <a:t>     (−1)</a:t>
            </a:r>
            <a:r>
              <a:rPr lang="en-US" altLang="zh-CN" baseline="70000" dirty="0"/>
              <a:t>s </a:t>
            </a:r>
            <a:r>
              <a:rPr lang="en-US" altLang="zh-CN" dirty="0"/>
              <a:t>× </a:t>
            </a:r>
            <a:r>
              <a:rPr lang="en-US" altLang="zh-CN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altLang="zh-CN" dirty="0"/>
              <a:t>.M × 2</a:t>
            </a:r>
            <a:r>
              <a:rPr lang="en-US" altLang="zh-CN" baseline="70000" dirty="0"/>
              <a:t>E−127</a:t>
            </a:r>
            <a:r>
              <a:rPr lang="en-US" altLang="zh-CN" dirty="0"/>
              <a:t>       </a:t>
            </a:r>
            <a:r>
              <a:rPr lang="en-US" altLang="zh-CN" dirty="0">
                <a:solidFill>
                  <a:srgbClr val="C00000"/>
                </a:solidFill>
              </a:rPr>
              <a:t>(−1)</a:t>
            </a:r>
            <a:r>
              <a:rPr lang="en-US" altLang="zh-CN" baseline="70000" dirty="0">
                <a:solidFill>
                  <a:srgbClr val="C00000"/>
                </a:solidFill>
              </a:rPr>
              <a:t>s </a:t>
            </a:r>
            <a:r>
              <a:rPr lang="en-US" altLang="zh-CN" dirty="0">
                <a:solidFill>
                  <a:srgbClr val="C00000"/>
                </a:solidFill>
              </a:rPr>
              <a:t>× </a:t>
            </a:r>
            <a:r>
              <a:rPr lang="en-US" altLang="zh-CN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r>
              <a:rPr lang="en-US" altLang="zh-CN" dirty="0">
                <a:solidFill>
                  <a:srgbClr val="C00000"/>
                </a:solidFill>
              </a:rPr>
              <a:t>.M × 2</a:t>
            </a:r>
            <a:r>
              <a:rPr lang="en-US" altLang="zh-CN" baseline="70000" dirty="0">
                <a:solidFill>
                  <a:srgbClr val="C00000"/>
                </a:solidFill>
              </a:rPr>
              <a:t>E−1023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b="1" dirty="0"/>
              <a:t>非规格化数</a:t>
            </a:r>
            <a:r>
              <a:rPr lang="en-US" altLang="zh-CN" dirty="0"/>
              <a:t>(Subnormal)     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>         E=0                  (−1)</a:t>
            </a:r>
            <a:r>
              <a:rPr lang="en-US" altLang="zh-CN" baseline="70000" dirty="0"/>
              <a:t>s </a:t>
            </a:r>
            <a:r>
              <a:rPr lang="en-US" altLang="zh-CN" dirty="0"/>
              <a:t>× 0.M × 2</a:t>
            </a:r>
            <a:r>
              <a:rPr lang="en-US" altLang="zh-CN" baseline="70000" dirty="0"/>
              <a:t>−126</a:t>
            </a:r>
            <a:r>
              <a:rPr lang="en-US" altLang="zh-CN" dirty="0"/>
              <a:t>        </a:t>
            </a:r>
            <a:r>
              <a:rPr lang="en-US" altLang="zh-CN" dirty="0">
                <a:solidFill>
                  <a:srgbClr val="C00000"/>
                </a:solidFill>
              </a:rPr>
              <a:t>(−1)</a:t>
            </a:r>
            <a:r>
              <a:rPr lang="en-US" altLang="zh-CN" baseline="70000" dirty="0">
                <a:solidFill>
                  <a:srgbClr val="C00000"/>
                </a:solidFill>
              </a:rPr>
              <a:t>s </a:t>
            </a:r>
            <a:r>
              <a:rPr lang="en-US" altLang="zh-CN" dirty="0">
                <a:solidFill>
                  <a:srgbClr val="C00000"/>
                </a:solidFill>
              </a:rPr>
              <a:t>× 0.M × 2</a:t>
            </a:r>
            <a:r>
              <a:rPr lang="en-US" altLang="zh-CN" baseline="70000" dirty="0">
                <a:solidFill>
                  <a:srgbClr val="C00000"/>
                </a:solidFill>
              </a:rPr>
              <a:t>−1022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dirty="0"/>
              <a:t>尾数</a:t>
            </a:r>
            <a:r>
              <a:rPr lang="zh-CN" altLang="en-US" b="1" dirty="0"/>
              <a:t>原码表示</a:t>
            </a:r>
            <a:r>
              <a:rPr lang="zh-CN" altLang="en-US" dirty="0"/>
              <a:t>，表示区间对称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规格化数最高数字位恒为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/>
              <a:t>，该位为</a:t>
            </a:r>
            <a:r>
              <a:rPr lang="zh-CN" altLang="en-US" b="1" dirty="0">
                <a:solidFill>
                  <a:srgbClr val="0000FF"/>
                </a:solidFill>
              </a:rPr>
              <a:t>隐藏位</a:t>
            </a:r>
            <a:r>
              <a:rPr lang="zh-CN" altLang="en-US" dirty="0"/>
              <a:t>，可节约尾数数据位</a:t>
            </a:r>
          </a:p>
          <a:p>
            <a:pPr>
              <a:lnSpc>
                <a:spcPct val="170000"/>
              </a:lnSpc>
            </a:pPr>
            <a:endParaRPr lang="zh-CN" altLang="en-US" dirty="0"/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>
              <a:lnSpc>
                <a:spcPct val="170000"/>
              </a:lnSpc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077" y="1364460"/>
            <a:ext cx="3042836" cy="451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711" y="1364455"/>
            <a:ext cx="3847711" cy="4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位单精度浮点数编码格式</a:t>
            </a:r>
          </a:p>
        </p:txBody>
      </p:sp>
      <p:sp>
        <p:nvSpPr>
          <p:cNvPr id="5" name="Rectangle 99"/>
          <p:cNvSpPr>
            <a:spLocks noChangeArrowheads="1"/>
          </p:cNvSpPr>
          <p:nvPr/>
        </p:nvSpPr>
        <p:spPr bwMode="auto">
          <a:xfrm>
            <a:off x="1070657" y="1858595"/>
            <a:ext cx="10153363" cy="4264412"/>
          </a:xfrm>
          <a:prstGeom prst="rect">
            <a:avLst/>
          </a:prstGeom>
          <a:gradFill rotWithShape="1">
            <a:gsLst>
              <a:gs pos="0">
                <a:srgbClr val="00CCFF"/>
              </a:gs>
              <a:gs pos="100000">
                <a:srgbClr val="AEE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endParaRPr lang="zh-CN" altLang="en-US" sz="1800" dirty="0"/>
          </a:p>
        </p:txBody>
      </p:sp>
      <p:sp>
        <p:nvSpPr>
          <p:cNvPr id="6" name="Rectangle 36"/>
          <p:cNvSpPr>
            <a:spLocks noChangeArrowheads="1"/>
          </p:cNvSpPr>
          <p:nvPr/>
        </p:nvSpPr>
        <p:spPr bwMode="auto">
          <a:xfrm>
            <a:off x="6887689" y="4900741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/>
              <a:t>+0/-0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1070657" y="4900741"/>
            <a:ext cx="5817031" cy="609202"/>
            <a:chOff x="1070657" y="5513805"/>
            <a:chExt cx="5817031" cy="609202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4520686" y="5513805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</a:p>
          </p:txBody>
        </p:sp>
        <p:sp>
          <p:nvSpPr>
            <p:cNvPr id="8" name="Rectangle 34"/>
            <p:cNvSpPr>
              <a:spLocks noChangeArrowheads="1"/>
            </p:cNvSpPr>
            <p:nvPr/>
          </p:nvSpPr>
          <p:spPr bwMode="auto">
            <a:xfrm>
              <a:off x="2745963" y="5513805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</a:p>
          </p:txBody>
        </p:sp>
        <p:sp>
          <p:nvSpPr>
            <p:cNvPr id="9" name="Rectangle 33"/>
            <p:cNvSpPr>
              <a:spLocks noChangeArrowheads="1"/>
            </p:cNvSpPr>
            <p:nvPr/>
          </p:nvSpPr>
          <p:spPr bwMode="auto">
            <a:xfrm>
              <a:off x="1070657" y="5513805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0/1</a:t>
              </a:r>
            </a:p>
          </p:txBody>
        </p:sp>
      </p:grp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6887689" y="4291540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FF66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</a:t>
            </a:r>
            <a:r>
              <a:rPr lang="en-US" altLang="zh-CN" sz="2400" b="1" dirty="0">
                <a:solidFill>
                  <a:srgbClr val="C00000"/>
                </a:solidFill>
              </a:rPr>
              <a:t>1)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S</a:t>
            </a:r>
            <a:r>
              <a:rPr lang="en-US" altLang="zh-CN" sz="2000" b="1" dirty="0">
                <a:solidFill>
                  <a:srgbClr val="C00000"/>
                </a:solidFill>
              </a:rPr>
              <a:t>× </a:t>
            </a:r>
            <a:r>
              <a:rPr lang="en-US" altLang="zh-CN" sz="2400" b="1" dirty="0">
                <a:solidFill>
                  <a:srgbClr val="C00000"/>
                </a:solidFill>
              </a:rPr>
              <a:t>(0.M)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×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</a:rPr>
              <a:t>(−126)</a:t>
            </a:r>
            <a:endParaRPr lang="en-US" altLang="zh-CN" sz="2400" b="1" dirty="0">
              <a:solidFill>
                <a:srgbClr val="C00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070657" y="4291540"/>
            <a:ext cx="5817031" cy="609202"/>
            <a:chOff x="1070657" y="4904604"/>
            <a:chExt cx="5817031" cy="609202"/>
          </a:xfrm>
        </p:grpSpPr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4520686" y="4904604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       M 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非零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2745963" y="4904604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1070657" y="4904604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0/1</a:t>
              </a:r>
            </a:p>
          </p:txBody>
        </p:sp>
      </p:grp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6887689" y="3682338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2400" dirty="0">
                <a:solidFill>
                  <a:srgbClr val="FF66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−</a:t>
            </a:r>
            <a:r>
              <a:rPr lang="en-US" altLang="zh-CN" sz="2400" b="1" dirty="0">
                <a:solidFill>
                  <a:srgbClr val="C00000"/>
                </a:solidFill>
              </a:rPr>
              <a:t>1)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S</a:t>
            </a:r>
            <a:r>
              <a:rPr lang="en-US" altLang="zh-CN" sz="2000" b="1" dirty="0">
                <a:solidFill>
                  <a:srgbClr val="C00000"/>
                </a:solidFill>
              </a:rPr>
              <a:t>× </a:t>
            </a:r>
            <a:r>
              <a:rPr lang="en-US" altLang="zh-CN" sz="2400" b="1" dirty="0">
                <a:solidFill>
                  <a:srgbClr val="C00000"/>
                </a:solidFill>
              </a:rPr>
              <a:t>(1.M)</a:t>
            </a:r>
            <a:r>
              <a:rPr lang="en-US" altLang="zh-CN" sz="2400" b="1" baseline="50000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×</a:t>
            </a:r>
            <a:r>
              <a:rPr lang="en-US" altLang="zh-CN" sz="2400" b="1" dirty="0">
                <a:solidFill>
                  <a:srgbClr val="C00000"/>
                </a:solidFill>
              </a:rPr>
              <a:t>2</a:t>
            </a:r>
            <a:r>
              <a:rPr lang="en-US" altLang="zh-CN" sz="2000" b="1" baseline="50000" dirty="0">
                <a:solidFill>
                  <a:srgbClr val="C00000"/>
                </a:solidFill>
              </a:rPr>
              <a:t>(E−127)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070657" y="3682338"/>
            <a:ext cx="5817031" cy="609202"/>
            <a:chOff x="1070657" y="4295402"/>
            <a:chExt cx="5817031" cy="609202"/>
          </a:xfrm>
        </p:grpSpPr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4520686" y="4295402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M</a:t>
              </a: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45963" y="4295402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C00000"/>
                  </a:solidFill>
                </a:rPr>
                <a:t>1~254</a:t>
              </a:r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1070657" y="4295402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</a:rPr>
                <a:t>0/1</a:t>
              </a:r>
            </a:p>
          </p:txBody>
        </p:sp>
      </p:grp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6887689" y="3073136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- ∞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070657" y="3073136"/>
            <a:ext cx="5817031" cy="609202"/>
            <a:chOff x="1070657" y="3686200"/>
            <a:chExt cx="5817031" cy="609202"/>
          </a:xfrm>
        </p:grpSpPr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4520686" y="3686200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0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2745963" y="3686200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255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1070657" y="3686200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1</a:t>
              </a:r>
            </a:p>
          </p:txBody>
        </p:sp>
      </p:grp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6887689" y="2463934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+∞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1070657" y="2463934"/>
            <a:ext cx="5817031" cy="609202"/>
            <a:chOff x="1070657" y="3076998"/>
            <a:chExt cx="5817031" cy="609202"/>
          </a:xfrm>
        </p:grpSpPr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4520686" y="3076998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</a:t>
              </a: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745963" y="3076998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/>
                <a:t>255</a:t>
              </a:r>
            </a:p>
          </p:txBody>
        </p:sp>
        <p:sp>
          <p:nvSpPr>
            <p:cNvPr id="25" name="Rectangle 17"/>
            <p:cNvSpPr>
              <a:spLocks noChangeArrowheads="1"/>
            </p:cNvSpPr>
            <p:nvPr/>
          </p:nvSpPr>
          <p:spPr bwMode="auto">
            <a:xfrm>
              <a:off x="1070657" y="3076998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</a:t>
              </a:r>
            </a:p>
          </p:txBody>
        </p:sp>
      </p:grp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6887689" y="1858595"/>
            <a:ext cx="4336332" cy="60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400" dirty="0"/>
              <a:t> </a:t>
            </a:r>
            <a:r>
              <a:rPr lang="en-US" altLang="zh-CN" sz="2400" dirty="0" err="1"/>
              <a:t>NaN</a:t>
            </a: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chemeClr val="accent2"/>
                </a:solidFill>
              </a:rPr>
              <a:t>Not a Number</a:t>
            </a:r>
            <a:endParaRPr lang="en-US" altLang="zh-CN" sz="2400" dirty="0"/>
          </a:p>
        </p:txBody>
      </p:sp>
      <p:grpSp>
        <p:nvGrpSpPr>
          <p:cNvPr id="50" name="组合 49"/>
          <p:cNvGrpSpPr/>
          <p:nvPr/>
        </p:nvGrpSpPr>
        <p:grpSpPr>
          <a:xfrm>
            <a:off x="1070657" y="1858595"/>
            <a:ext cx="5817031" cy="609202"/>
            <a:chOff x="1070657" y="1858595"/>
            <a:chExt cx="5817031" cy="609202"/>
          </a:xfrm>
        </p:grpSpPr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4520686" y="1858595"/>
              <a:ext cx="2367002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2400" dirty="0"/>
                <a:t>     M ≠0</a:t>
              </a: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2745963" y="1858595"/>
              <a:ext cx="1774724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255</a:t>
              </a: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1070657" y="1858595"/>
              <a:ext cx="1675305" cy="609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 anchorCtr="0"/>
            <a:lstStyle>
              <a:lvl1pPr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en-US" altLang="zh-CN" sz="2400" dirty="0"/>
                <a:t>0/1</a:t>
              </a:r>
            </a:p>
          </p:txBody>
        </p:sp>
      </p:grp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6887689" y="1249393"/>
            <a:ext cx="4336332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4520686" y="1249393"/>
            <a:ext cx="2367002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尾数</a:t>
            </a: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2745963" y="1249393"/>
            <a:ext cx="1774724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阶码</a:t>
            </a: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070657" y="1249393"/>
            <a:ext cx="1675305" cy="60920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 anchorCtr="0"/>
          <a:lstStyle>
            <a:lvl1pPr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符号位</a:t>
            </a:r>
          </a:p>
        </p:txBody>
      </p: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2745962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endParaRPr lang="zh-CN" altLang="en-US" sz="2000"/>
          </a:p>
        </p:txBody>
      </p:sp>
      <p:sp>
        <p:nvSpPr>
          <p:cNvPr id="46" name="Line 48"/>
          <p:cNvSpPr>
            <a:spLocks noChangeShapeType="1"/>
          </p:cNvSpPr>
          <p:nvPr/>
        </p:nvSpPr>
        <p:spPr bwMode="auto">
          <a:xfrm>
            <a:off x="4520686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endParaRPr lang="zh-CN" altLang="en-US" sz="2000"/>
          </a:p>
        </p:txBody>
      </p:sp>
      <p:sp>
        <p:nvSpPr>
          <p:cNvPr id="47" name="Line 49"/>
          <p:cNvSpPr>
            <a:spLocks noChangeShapeType="1"/>
          </p:cNvSpPr>
          <p:nvPr/>
        </p:nvSpPr>
        <p:spPr bwMode="auto">
          <a:xfrm>
            <a:off x="6887688" y="1249393"/>
            <a:ext cx="0" cy="487361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 anchorCtr="1"/>
          <a:lstStyle/>
          <a:p>
            <a:pPr algn="ctr"/>
            <a:r>
              <a:rPr lang="en-US" altLang="zh-CN" sz="2000" dirty="0"/>
              <a:t> </a:t>
            </a:r>
            <a:endParaRPr lang="zh-CN" altLang="en-US" sz="2000" dirty="0"/>
          </a:p>
        </p:txBody>
      </p:sp>
      <p:grpSp>
        <p:nvGrpSpPr>
          <p:cNvPr id="70" name="组合 69"/>
          <p:cNvGrpSpPr/>
          <p:nvPr/>
        </p:nvGrpSpPr>
        <p:grpSpPr>
          <a:xfrm>
            <a:off x="1070657" y="2467797"/>
            <a:ext cx="10153363" cy="3655210"/>
            <a:chOff x="1070657" y="2467797"/>
            <a:chExt cx="10153363" cy="3655210"/>
          </a:xfrm>
        </p:grpSpPr>
        <p:sp>
          <p:nvSpPr>
            <p:cNvPr id="54" name="Line 39"/>
            <p:cNvSpPr>
              <a:spLocks noChangeShapeType="1"/>
            </p:cNvSpPr>
            <p:nvPr/>
          </p:nvSpPr>
          <p:spPr bwMode="auto">
            <a:xfrm>
              <a:off x="1070657" y="2467797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57" name="Line 40"/>
            <p:cNvSpPr>
              <a:spLocks noChangeShapeType="1"/>
            </p:cNvSpPr>
            <p:nvPr/>
          </p:nvSpPr>
          <p:spPr bwMode="auto">
            <a:xfrm>
              <a:off x="1070657" y="3076998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0" name="Line 41"/>
            <p:cNvSpPr>
              <a:spLocks noChangeShapeType="1"/>
            </p:cNvSpPr>
            <p:nvPr/>
          </p:nvSpPr>
          <p:spPr bwMode="auto">
            <a:xfrm>
              <a:off x="1070657" y="3686200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3" name="Line 42"/>
            <p:cNvSpPr>
              <a:spLocks noChangeShapeType="1"/>
            </p:cNvSpPr>
            <p:nvPr/>
          </p:nvSpPr>
          <p:spPr bwMode="auto">
            <a:xfrm>
              <a:off x="1070657" y="4295402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6" name="Line 43"/>
            <p:cNvSpPr>
              <a:spLocks noChangeShapeType="1"/>
            </p:cNvSpPr>
            <p:nvPr/>
          </p:nvSpPr>
          <p:spPr bwMode="auto">
            <a:xfrm>
              <a:off x="1070657" y="4904604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8" name="Line 45"/>
            <p:cNvSpPr>
              <a:spLocks noChangeShapeType="1"/>
            </p:cNvSpPr>
            <p:nvPr/>
          </p:nvSpPr>
          <p:spPr bwMode="auto">
            <a:xfrm>
              <a:off x="1070657" y="6123007"/>
              <a:ext cx="1015336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  <p:sp>
          <p:nvSpPr>
            <p:cNvPr id="69" name="Line 44"/>
            <p:cNvSpPr>
              <a:spLocks noChangeShapeType="1"/>
            </p:cNvSpPr>
            <p:nvPr/>
          </p:nvSpPr>
          <p:spPr bwMode="auto">
            <a:xfrm>
              <a:off x="1070657" y="5513805"/>
              <a:ext cx="1015336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 anchorCtr="0"/>
            <a:lstStyle/>
            <a:p>
              <a:pPr algn="l"/>
              <a:endParaRPr lang="zh-CN" altLang="en-US" sz="2000"/>
            </a:p>
          </p:txBody>
        </p:sp>
      </p:grpSp>
      <p:pic>
        <p:nvPicPr>
          <p:cNvPr id="56" name="Picture 10" descr="j0312558">
            <a:extLst>
              <a:ext uri="{FF2B5EF4-FFF2-40B4-BE49-F238E27FC236}">
                <a16:creationId xmlns:a16="http://schemas.microsoft.com/office/drawing/2014/main" id="{0C1E8846-C345-4193-B0EA-49BEA2B6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832304" y="260649"/>
            <a:ext cx="2209800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95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2" grpId="0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float</a:t>
            </a:r>
            <a:r>
              <a:rPr lang="zh-CN" altLang="en-US" dirty="0"/>
              <a:t>型与真值之间的变换流程</a:t>
            </a:r>
          </a:p>
        </p:txBody>
      </p:sp>
      <p:sp>
        <p:nvSpPr>
          <p:cNvPr id="3" name="矩形 2"/>
          <p:cNvSpPr/>
          <p:nvPr/>
        </p:nvSpPr>
        <p:spPr>
          <a:xfrm>
            <a:off x="1947462" y="1301800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浮点数真值    十进制数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47461" y="5699005"/>
            <a:ext cx="8359636" cy="4702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单精度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  32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位二进制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947462" y="1863890"/>
            <a:ext cx="3208902" cy="1007486"/>
            <a:chOff x="1883962" y="1863890"/>
            <a:chExt cx="3208902" cy="1007486"/>
          </a:xfrm>
        </p:grpSpPr>
        <p:sp>
          <p:nvSpPr>
            <p:cNvPr id="21" name="矩形 20"/>
            <p:cNvSpPr/>
            <p:nvPr/>
          </p:nvSpPr>
          <p:spPr>
            <a:xfrm>
              <a:off x="1883962" y="2401101"/>
              <a:ext cx="3208902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× 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下箭头 27"/>
            <p:cNvSpPr/>
            <p:nvPr/>
          </p:nvSpPr>
          <p:spPr>
            <a:xfrm>
              <a:off x="3383978" y="1863890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947461" y="2945433"/>
            <a:ext cx="3208903" cy="1025244"/>
            <a:chOff x="1883961" y="2945433"/>
            <a:chExt cx="3208903" cy="1025244"/>
          </a:xfrm>
        </p:grpSpPr>
        <p:sp>
          <p:nvSpPr>
            <p:cNvPr id="23" name="矩形 22"/>
            <p:cNvSpPr/>
            <p:nvPr/>
          </p:nvSpPr>
          <p:spPr>
            <a:xfrm>
              <a:off x="1883961" y="3500402"/>
              <a:ext cx="3208903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 = e +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下箭头 28"/>
            <p:cNvSpPr/>
            <p:nvPr/>
          </p:nvSpPr>
          <p:spPr>
            <a:xfrm>
              <a:off x="3353683" y="2945433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947461" y="4050126"/>
            <a:ext cx="3208903" cy="1009516"/>
            <a:chOff x="1883961" y="4050126"/>
            <a:chExt cx="3208903" cy="1009516"/>
          </a:xfrm>
        </p:grpSpPr>
        <p:sp>
          <p:nvSpPr>
            <p:cNvPr id="25" name="矩形 24"/>
            <p:cNvSpPr/>
            <p:nvPr/>
          </p:nvSpPr>
          <p:spPr>
            <a:xfrm>
              <a:off x="1883961" y="4589367"/>
              <a:ext cx="3208903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>
              <a:off x="3346539" y="405012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下箭头 30"/>
          <p:cNvSpPr/>
          <p:nvPr/>
        </p:nvSpPr>
        <p:spPr>
          <a:xfrm>
            <a:off x="3402895" y="5143244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5759670" y="4588258"/>
            <a:ext cx="4547427" cy="1030060"/>
            <a:chOff x="5696170" y="4588258"/>
            <a:chExt cx="4547427" cy="1030060"/>
          </a:xfrm>
        </p:grpSpPr>
        <p:sp>
          <p:nvSpPr>
            <p:cNvPr id="26" name="矩形 25"/>
            <p:cNvSpPr/>
            <p:nvPr/>
          </p:nvSpPr>
          <p:spPr>
            <a:xfrm>
              <a:off x="5696170" y="4588258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位二进制中提取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下箭头 35"/>
            <p:cNvSpPr/>
            <p:nvPr/>
          </p:nvSpPr>
          <p:spPr>
            <a:xfrm flipV="1">
              <a:off x="7819964" y="512706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759670" y="3500178"/>
            <a:ext cx="4547427" cy="1030047"/>
            <a:chOff x="5696170" y="3500178"/>
            <a:chExt cx="4547427" cy="1030047"/>
          </a:xfrm>
        </p:grpSpPr>
        <p:sp>
          <p:nvSpPr>
            <p:cNvPr id="24" name="矩形 23"/>
            <p:cNvSpPr/>
            <p:nvPr/>
          </p:nvSpPr>
          <p:spPr>
            <a:xfrm>
              <a:off x="5696170" y="3500178"/>
              <a:ext cx="4547427" cy="4702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=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下箭头 36"/>
            <p:cNvSpPr/>
            <p:nvPr/>
          </p:nvSpPr>
          <p:spPr>
            <a:xfrm flipV="1">
              <a:off x="7819963" y="4038976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59670" y="2401100"/>
            <a:ext cx="4547427" cy="1018968"/>
            <a:chOff x="5696170" y="2401100"/>
            <a:chExt cx="4547427" cy="1018968"/>
          </a:xfrm>
        </p:grpSpPr>
        <p:sp>
          <p:nvSpPr>
            <p:cNvPr id="22" name="矩形 21"/>
            <p:cNvSpPr/>
            <p:nvPr/>
          </p:nvSpPr>
          <p:spPr>
            <a:xfrm>
              <a:off x="5696170" y="2401100"/>
              <a:ext cx="4547427" cy="47027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计算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(-1)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2 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e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× 1.M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，按权展开</a:t>
              </a:r>
            </a:p>
          </p:txBody>
        </p:sp>
        <p:sp>
          <p:nvSpPr>
            <p:cNvPr id="38" name="下箭头 37"/>
            <p:cNvSpPr/>
            <p:nvPr/>
          </p:nvSpPr>
          <p:spPr>
            <a:xfrm flipV="1">
              <a:off x="7819961" y="2928819"/>
              <a:ext cx="243329" cy="491249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下箭头 38"/>
          <p:cNvSpPr/>
          <p:nvPr/>
        </p:nvSpPr>
        <p:spPr>
          <a:xfrm flipV="1">
            <a:off x="7883461" y="1863782"/>
            <a:ext cx="243329" cy="491249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8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浮点数转换</a:t>
            </a:r>
            <a:r>
              <a:rPr lang="zh-CN" altLang="en-US" dirty="0"/>
              <a:t>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972" y="942764"/>
            <a:ext cx="11063712" cy="34787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b="1" dirty="0"/>
              <a:t>3.3</a:t>
            </a:r>
            <a:r>
              <a:rPr lang="en-US" altLang="zh-CN" b="1" baseline="-25000" dirty="0"/>
              <a:t>10</a:t>
            </a:r>
            <a:r>
              <a:rPr lang="en-US" altLang="zh-CN" b="1" dirty="0"/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  IEEE 754 float</a:t>
            </a:r>
          </a:p>
          <a:p>
            <a:pPr>
              <a:buNone/>
            </a:pPr>
            <a:r>
              <a:rPr lang="zh-CN" altLang="en-US" dirty="0">
                <a:sym typeface="Wingdings" panose="05000000000000000000" pitchFamily="2" charset="2"/>
              </a:rPr>
              <a:t>    十进制转换二进制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3.3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10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=11.01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...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zh-CN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None/>
            </a:pPr>
            <a:r>
              <a:rPr lang="zh-CN" altLang="en-US" dirty="0">
                <a:sym typeface="Wingdings" panose="05000000000000000000" pitchFamily="2" charset="2"/>
              </a:rPr>
              <a:t>                    规格化           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=1.101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0011×2</a:t>
            </a:r>
            <a:r>
              <a:rPr lang="en-US" altLang="zh-CN" b="1" baseline="5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1</a:t>
            </a:r>
            <a:r>
              <a:rPr lang="en-US" altLang="zh-CN" baseline="300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zh-CN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取</a:t>
            </a:r>
            <a:r>
              <a:rPr lang="en-US" altLang="zh-CN" dirty="0">
                <a:sym typeface="Wingdings" panose="05000000000000000000" pitchFamily="2" charset="2"/>
              </a:rPr>
              <a:t>23</a:t>
            </a:r>
            <a:r>
              <a:rPr lang="zh-CN" altLang="en-US" dirty="0">
                <a:sym typeface="Wingdings" panose="05000000000000000000" pitchFamily="2" charset="2"/>
              </a:rPr>
              <a:t>位尾数，舍入后会</a:t>
            </a:r>
            <a:r>
              <a:rPr lang="zh-CN" altLang="en-US" b="1" dirty="0">
                <a:sym typeface="Wingdings" panose="05000000000000000000" pitchFamily="2" charset="2"/>
              </a:rPr>
              <a:t>变小</a:t>
            </a:r>
            <a:endParaRPr lang="en-US" altLang="zh-CN" sz="2800" b="1" dirty="0">
              <a:solidFill>
                <a:srgbClr val="0000FF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8</a:t>
            </a:r>
            <a:r>
              <a:rPr lang="zh-CN" altLang="en-US" dirty="0">
                <a:sym typeface="Wingdings" panose="05000000000000000000" pitchFamily="2" charset="2"/>
              </a:rPr>
              <a:t>位阶码                        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 </a:t>
            </a: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+ 127 = 10000000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endParaRPr lang="en-US" altLang="zh-CN" sz="28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46751"/>
              </p:ext>
            </p:extLst>
          </p:nvPr>
        </p:nvGraphicFramePr>
        <p:xfrm>
          <a:off x="1759346" y="5144663"/>
          <a:ext cx="8762048" cy="5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1332237" y="4489038"/>
            <a:ext cx="9189156" cy="655626"/>
            <a:chOff x="1332237" y="4489038"/>
            <a:chExt cx="9189156" cy="655626"/>
          </a:xfrm>
        </p:grpSpPr>
        <p:grpSp>
          <p:nvGrpSpPr>
            <p:cNvPr id="17" name="组合 16"/>
            <p:cNvGrpSpPr/>
            <p:nvPr/>
          </p:nvGrpSpPr>
          <p:grpSpPr>
            <a:xfrm>
              <a:off x="1332237" y="4489038"/>
              <a:ext cx="9189156" cy="655626"/>
              <a:chOff x="1332237" y="4489038"/>
              <a:chExt cx="9189156" cy="655626"/>
            </a:xfrm>
          </p:grpSpPr>
          <p:sp>
            <p:nvSpPr>
              <p:cNvPr id="6" name="右大括号 5"/>
              <p:cNvSpPr/>
              <p:nvPr/>
            </p:nvSpPr>
            <p:spPr>
              <a:xfrm rot="16200000">
                <a:off x="3012102" y="3945065"/>
                <a:ext cx="206296" cy="2190134"/>
              </a:xfrm>
              <a:prstGeom prst="rightBrac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右大括号 6"/>
              <p:cNvSpPr/>
              <p:nvPr/>
            </p:nvSpPr>
            <p:spPr>
              <a:xfrm rot="16200000">
                <a:off x="7269823" y="1893094"/>
                <a:ext cx="212827" cy="6290313"/>
              </a:xfrm>
              <a:prstGeom prst="rightBrac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975973" y="4503213"/>
                <a:ext cx="854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尾码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688139" y="4489038"/>
                <a:ext cx="854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6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阶码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332237" y="4489038"/>
                <a:ext cx="8542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符号</a:t>
                </a:r>
              </a:p>
            </p:txBody>
          </p:sp>
        </p:grpSp>
        <p:cxnSp>
          <p:nvCxnSpPr>
            <p:cNvPr id="12" name="直接箭头连接符 11"/>
            <p:cNvCxnSpPr>
              <a:endCxn id="10" idx="2"/>
            </p:cNvCxnSpPr>
            <p:nvPr/>
          </p:nvCxnSpPr>
          <p:spPr>
            <a:xfrm flipH="1" flipV="1">
              <a:off x="1759347" y="4889148"/>
              <a:ext cx="127326" cy="25413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990957"/>
              </p:ext>
            </p:extLst>
          </p:nvPr>
        </p:nvGraphicFramePr>
        <p:xfrm>
          <a:off x="1759344" y="5729088"/>
          <a:ext cx="8762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984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321300" y="2267709"/>
            <a:ext cx="4482457" cy="4629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2.1 </a:t>
            </a:r>
            <a:r>
              <a:rPr lang="zh-CN" altLang="en-US" dirty="0"/>
              <a:t>数据表示的目的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2.2 </a:t>
            </a:r>
            <a:r>
              <a:rPr lang="zh-CN" altLang="en-US" b="1" dirty="0">
                <a:solidFill>
                  <a:srgbClr val="C00000"/>
                </a:solidFill>
              </a:rPr>
              <a:t>数值数据的表示</a:t>
            </a:r>
            <a:endParaRPr lang="en-US" altLang="zh-CN" b="1" dirty="0">
              <a:solidFill>
                <a:srgbClr val="C00000"/>
              </a:solidFill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2.3 </a:t>
            </a:r>
            <a:r>
              <a:rPr lang="zh-CN" altLang="en-US" dirty="0"/>
              <a:t>非数值数据的表示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2.4 </a:t>
            </a:r>
            <a:r>
              <a:rPr lang="zh-CN" altLang="en-US" dirty="0"/>
              <a:t>数据信息的校验</a:t>
            </a: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28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浮点数转换</a:t>
            </a:r>
            <a:r>
              <a:rPr lang="zh-CN" altLang="en-US" dirty="0"/>
              <a:t>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972" y="942764"/>
            <a:ext cx="11063712" cy="347876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zh-CN" b="1" dirty="0"/>
              <a:t>1.1</a:t>
            </a:r>
            <a:r>
              <a:rPr lang="en-US" altLang="zh-CN" b="1" baseline="-25000" dirty="0"/>
              <a:t>10</a:t>
            </a:r>
            <a:r>
              <a:rPr lang="en-US" altLang="zh-CN" b="1" dirty="0"/>
              <a:t>  </a:t>
            </a:r>
            <a:r>
              <a:rPr lang="en-US" altLang="zh-CN" b="1" dirty="0">
                <a:sym typeface="Wingdings" panose="05000000000000000000" pitchFamily="2" charset="2"/>
              </a:rPr>
              <a:t>  IEEE 754 float</a:t>
            </a:r>
          </a:p>
          <a:p>
            <a:pPr>
              <a:buNone/>
            </a:pPr>
            <a:r>
              <a:rPr lang="zh-CN" altLang="en-US" dirty="0">
                <a:sym typeface="Wingdings" panose="05000000000000000000" pitchFamily="2" charset="2"/>
              </a:rPr>
              <a:t>    十进制转换二进制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1.1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10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 1.0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...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  </a:t>
            </a:r>
            <a:endParaRPr lang="en-US" altLang="zh-CN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None/>
            </a:pPr>
            <a:r>
              <a:rPr lang="zh-CN" altLang="en-US" dirty="0">
                <a:sym typeface="Wingdings" panose="05000000000000000000" pitchFamily="2" charset="2"/>
              </a:rPr>
              <a:t>                    规格化           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 1.0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solidFill>
                  <a:srgbClr val="0000FF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0011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0011×2</a:t>
            </a:r>
            <a:r>
              <a:rPr lang="en-US" altLang="zh-CN" b="1" baseline="50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0</a:t>
            </a:r>
            <a:r>
              <a:rPr lang="en-US" altLang="zh-CN" baseline="30000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endParaRPr lang="en-US" altLang="zh-CN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取</a:t>
            </a:r>
            <a:r>
              <a:rPr lang="en-US" altLang="zh-CN" dirty="0">
                <a:sym typeface="Wingdings" panose="05000000000000000000" pitchFamily="2" charset="2"/>
              </a:rPr>
              <a:t>23</a:t>
            </a:r>
            <a:r>
              <a:rPr lang="zh-CN" altLang="en-US" dirty="0">
                <a:sym typeface="Wingdings" panose="05000000000000000000" pitchFamily="2" charset="2"/>
              </a:rPr>
              <a:t>位尾数，舍入后会</a:t>
            </a:r>
            <a:r>
              <a:rPr lang="zh-CN" altLang="en-US" b="1" dirty="0">
                <a:sym typeface="Wingdings" panose="05000000000000000000" pitchFamily="2" charset="2"/>
              </a:rPr>
              <a:t>变大</a:t>
            </a:r>
            <a:endParaRPr lang="en-US" altLang="zh-CN" sz="2800" b="1" dirty="0">
              <a:solidFill>
                <a:srgbClr val="0000FF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8</a:t>
            </a:r>
            <a:r>
              <a:rPr lang="zh-CN" altLang="en-US" dirty="0">
                <a:sym typeface="Wingdings" panose="05000000000000000000" pitchFamily="2" charset="2"/>
              </a:rPr>
              <a:t>位阶码                        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= </a:t>
            </a: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Consolas" panose="020B0609020204030204" pitchFamily="49" charset="0"/>
                <a:sym typeface="Wingdings" panose="05000000000000000000" pitchFamily="2" charset="2"/>
              </a:rPr>
              <a:t>+ 127 = 01111111</a:t>
            </a:r>
            <a:r>
              <a:rPr lang="en-US" altLang="zh-CN" sz="2800" baseline="-25000" dirty="0"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endParaRPr lang="en-US" altLang="zh-CN" sz="2800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29565"/>
              </p:ext>
            </p:extLst>
          </p:nvPr>
        </p:nvGraphicFramePr>
        <p:xfrm>
          <a:off x="1759346" y="5144663"/>
          <a:ext cx="8762048" cy="504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381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rgbClr val="2E4E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zh-CN" altLang="en-US" sz="2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00B0F0"/>
                          </a:solidFill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zh-CN" altLang="en-US" sz="2400" b="1" dirty="0">
                        <a:solidFill>
                          <a:srgbClr val="00B0F0"/>
                        </a:solidFill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 anchorCtr="1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332237" y="4489038"/>
            <a:ext cx="9189156" cy="655626"/>
            <a:chOff x="1332237" y="4489038"/>
            <a:chExt cx="9189156" cy="655626"/>
          </a:xfrm>
        </p:grpSpPr>
        <p:sp>
          <p:nvSpPr>
            <p:cNvPr id="6" name="右大括号 5"/>
            <p:cNvSpPr/>
            <p:nvPr/>
          </p:nvSpPr>
          <p:spPr>
            <a:xfrm rot="16200000">
              <a:off x="3012102" y="3945065"/>
              <a:ext cx="206296" cy="2190134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右大括号 6"/>
            <p:cNvSpPr/>
            <p:nvPr/>
          </p:nvSpPr>
          <p:spPr>
            <a:xfrm rot="16200000">
              <a:off x="7269823" y="1893094"/>
              <a:ext cx="212827" cy="629031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975973" y="4503213"/>
              <a:ext cx="854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尾码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88139" y="4489038"/>
              <a:ext cx="854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阶码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32237" y="4489038"/>
              <a:ext cx="8542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符号</a:t>
              </a:r>
            </a:p>
          </p:txBody>
        </p:sp>
        <p:cxnSp>
          <p:nvCxnSpPr>
            <p:cNvPr id="12" name="直接箭头连接符 11"/>
            <p:cNvCxnSpPr>
              <a:endCxn id="10" idx="2"/>
            </p:cNvCxnSpPr>
            <p:nvPr/>
          </p:nvCxnSpPr>
          <p:spPr>
            <a:xfrm flipH="1" flipV="1">
              <a:off x="1759347" y="4889148"/>
              <a:ext cx="127326" cy="25413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31394"/>
              </p:ext>
            </p:extLst>
          </p:nvPr>
        </p:nvGraphicFramePr>
        <p:xfrm>
          <a:off x="1759344" y="5729088"/>
          <a:ext cx="8762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52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9849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5486400" y="2267709"/>
            <a:ext cx="4537276" cy="462987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76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93F93-1B3D-4A9A-9C76-FFE5B143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3452B8CB-A40A-4579-9B07-25A5603447B7}"/>
              </a:ext>
            </a:extLst>
          </p:cNvPr>
          <p:cNvSpPr txBox="1">
            <a:spLocks/>
          </p:cNvSpPr>
          <p:nvPr/>
        </p:nvSpPr>
        <p:spPr>
          <a:xfrm>
            <a:off x="1077975" y="775811"/>
            <a:ext cx="10221421" cy="1176100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将十进制数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20.59375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IEEE754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格式浮点数的二进制格式。</a:t>
            </a:r>
          </a:p>
        </p:txBody>
      </p:sp>
      <p:sp>
        <p:nvSpPr>
          <p:cNvPr id="16" name="矩形: 圆角 9">
            <a:extLst>
              <a:ext uri="{FF2B5EF4-FFF2-40B4-BE49-F238E27FC236}">
                <a16:creationId xmlns:a16="http://schemas.microsoft.com/office/drawing/2014/main" id="{8D459073-40E4-4322-B6CD-E07B521BE96E}"/>
              </a:ext>
            </a:extLst>
          </p:cNvPr>
          <p:cNvSpPr/>
          <p:nvPr/>
        </p:nvSpPr>
        <p:spPr>
          <a:xfrm>
            <a:off x="496600" y="1065252"/>
            <a:ext cx="10748332" cy="5201366"/>
          </a:xfrm>
          <a:prstGeom prst="roundRect">
            <a:avLst>
              <a:gd name="adj" fmla="val 5192"/>
            </a:avLst>
          </a:prstGeom>
          <a:noFill/>
          <a:ln w="15875">
            <a:solidFill>
              <a:srgbClr val="0066B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6EB174DB-7622-41AF-B707-9BA9368861E9}"/>
              </a:ext>
            </a:extLst>
          </p:cNvPr>
          <p:cNvSpPr txBox="1"/>
          <p:nvPr/>
        </p:nvSpPr>
        <p:spPr>
          <a:xfrm>
            <a:off x="2077320" y="1819760"/>
            <a:ext cx="9812229" cy="444685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解: 先将十进制数换成二进制数：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20.59375=10100.10011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移动小数点，使其变成1.M的形式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10100.10011=1.010010011×2 </a:t>
            </a:r>
            <a:r>
              <a:rPr lang="zh-CN" altLang="en-US" sz="20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S=0, e = 4，E=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4+127=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100+01111111 =10000011，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= 010010011（原码）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最后得到32位浮点数的二进制存储格式为：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>
                <a:solidFill>
                  <a:srgbClr val="F337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100 0001 1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010 0100 1100 0000 0000 0000</a:t>
            </a:r>
          </a:p>
          <a:p>
            <a:pPr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= 41A4C000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8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50DF0-5676-4627-936A-2377075E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EC01CF-B666-492D-8C8A-17C0436A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1049481"/>
            <a:ext cx="10515599" cy="153785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754</a:t>
            </a:r>
            <a:r>
              <a:rPr lang="zh-CN" altLang="en-US" dirty="0"/>
              <a:t>标准单精度浮点数的值为，</a:t>
            </a:r>
            <a:r>
              <a:rPr lang="en-US" altLang="zh-CN" dirty="0"/>
              <a:t>C0A00000 </a:t>
            </a:r>
            <a:r>
              <a:rPr lang="zh-CN" altLang="en-US" dirty="0"/>
              <a:t>，请写出其十进制浮点数的值。</a:t>
            </a:r>
          </a:p>
          <a:p>
            <a:pPr marL="0" indent="0">
              <a:buNone/>
            </a:pPr>
            <a:endParaRPr lang="en-US" altLang="zh-CN" sz="2800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思路：</a:t>
            </a:r>
            <a:r>
              <a:rPr lang="pt-BR" altLang="zh-CN" dirty="0">
                <a:sym typeface="+mn-ea"/>
              </a:rPr>
              <a:t>=(-1)</a:t>
            </a:r>
            <a:r>
              <a:rPr lang="pt-BR" altLang="zh-CN" baseline="30000" dirty="0">
                <a:sym typeface="+mn-ea"/>
              </a:rPr>
              <a:t>S</a:t>
            </a:r>
            <a:r>
              <a:rPr lang="pt-BR" altLang="zh-CN" dirty="0">
                <a:sym typeface="+mn-ea"/>
              </a:rPr>
              <a:t>×2</a:t>
            </a:r>
            <a:r>
              <a:rPr lang="pt-BR" altLang="zh-CN" baseline="30000" dirty="0">
                <a:sym typeface="+mn-ea"/>
              </a:rPr>
              <a:t>E-127</a:t>
            </a:r>
            <a:r>
              <a:rPr lang="pt-BR" altLang="zh-CN" dirty="0">
                <a:sym typeface="+mn-ea"/>
              </a:rPr>
              <a:t>×</a:t>
            </a:r>
            <a:r>
              <a:rPr lang="en-US" altLang="zh-CN" dirty="0">
                <a:sym typeface="+mn-ea"/>
              </a:rPr>
              <a:t>1.M</a:t>
            </a:r>
            <a:r>
              <a:rPr lang="zh-CN" altLang="en-US" dirty="0"/>
              <a:t>，求出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e, M</a:t>
            </a:r>
            <a:r>
              <a:rPr lang="zh-CN" altLang="en-US" dirty="0"/>
              <a:t>按权展开</a:t>
            </a:r>
            <a:endParaRPr lang="zh-CN" altLang="en-US" sz="22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29E947F-2130-4BED-8C48-00B5EFDEAC40}"/>
              </a:ext>
            </a:extLst>
          </p:cNvPr>
          <p:cNvSpPr txBox="1">
            <a:spLocks/>
          </p:cNvSpPr>
          <p:nvPr/>
        </p:nvSpPr>
        <p:spPr>
          <a:xfrm>
            <a:off x="487822" y="3030681"/>
            <a:ext cx="10765533" cy="3569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先写成二进制：</a:t>
            </a:r>
            <a:r>
              <a:rPr lang="en-US" altLang="zh-CN" dirty="0">
                <a:solidFill>
                  <a:srgbClr val="F33799"/>
                </a:solidFill>
              </a:rPr>
              <a:t>1</a:t>
            </a:r>
            <a:r>
              <a:rPr lang="en-US" altLang="zh-CN" dirty="0">
                <a:solidFill>
                  <a:srgbClr val="0000FF"/>
                </a:solidFill>
              </a:rPr>
              <a:t>100 0000 1  </a:t>
            </a:r>
            <a:r>
              <a:rPr lang="en-US" altLang="zh-CN" dirty="0"/>
              <a:t>010 0000 0000 0000 0000 0000</a:t>
            </a:r>
          </a:p>
          <a:p>
            <a:r>
              <a:rPr lang="zh-CN" altLang="en-US" dirty="0"/>
              <a:t>数符：</a:t>
            </a:r>
            <a:r>
              <a:rPr lang="en-US" altLang="zh-CN" dirty="0"/>
              <a:t>S=1</a:t>
            </a:r>
            <a:r>
              <a:rPr lang="zh-CN" altLang="en-US" dirty="0"/>
              <a:t>，负数。</a:t>
            </a:r>
          </a:p>
          <a:p>
            <a:r>
              <a:rPr lang="zh-CN" altLang="en-US" dirty="0"/>
              <a:t>阶码字段值</a:t>
            </a:r>
            <a:r>
              <a:rPr lang="en-US" altLang="zh-CN" dirty="0"/>
              <a:t>E</a:t>
            </a:r>
            <a:r>
              <a:rPr lang="zh-CN" altLang="en-US" dirty="0"/>
              <a:t>为 </a:t>
            </a:r>
            <a:r>
              <a:rPr lang="en-US" altLang="zh-CN" dirty="0"/>
              <a:t>100 0000 1 </a:t>
            </a:r>
            <a:r>
              <a:rPr lang="zh-CN" altLang="en-US" dirty="0"/>
              <a:t>，十进制为</a:t>
            </a:r>
            <a:r>
              <a:rPr lang="en-US" altLang="zh-CN" dirty="0"/>
              <a:t>129</a:t>
            </a:r>
            <a:r>
              <a:rPr lang="zh-CN" altLang="en-US" dirty="0"/>
              <a:t>，阶码真值</a:t>
            </a:r>
            <a:r>
              <a:rPr lang="en-US" altLang="zh-CN" dirty="0"/>
              <a:t>e</a:t>
            </a:r>
            <a:r>
              <a:rPr lang="zh-CN" altLang="en-US" dirty="0"/>
              <a:t>为：</a:t>
            </a:r>
            <a:r>
              <a:rPr lang="en-US" altLang="zh-CN" dirty="0"/>
              <a:t>129-127=2</a:t>
            </a:r>
          </a:p>
          <a:p>
            <a:r>
              <a:rPr lang="zh-CN" altLang="en-US" dirty="0"/>
              <a:t>尾数原码</a:t>
            </a:r>
            <a:r>
              <a:rPr lang="en-US" altLang="zh-CN" dirty="0"/>
              <a:t>010 0000 0000 0000 0000 0000</a:t>
            </a:r>
            <a:r>
              <a:rPr lang="zh-CN" altLang="en-US" dirty="0"/>
              <a:t>，十进制为</a:t>
            </a:r>
            <a:r>
              <a:rPr lang="en-US" altLang="zh-CN" dirty="0"/>
              <a:t>0.25</a:t>
            </a:r>
            <a:r>
              <a:rPr lang="zh-CN" altLang="en-US" dirty="0"/>
              <a:t>，实际的值为：</a:t>
            </a:r>
          </a:p>
          <a:p>
            <a:pPr lvl="1"/>
            <a:r>
              <a:rPr lang="en-US" altLang="zh-CN" dirty="0"/>
              <a:t>1.M=1.25</a:t>
            </a:r>
          </a:p>
          <a:p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F</a:t>
            </a:r>
            <a:r>
              <a:rPr lang="zh-CN" altLang="en-US" sz="2400" baseline="-25000" dirty="0">
                <a:solidFill>
                  <a:srgbClr val="0000FF"/>
                </a:solidFill>
                <a:ea typeface="黑体" pitchFamily="2" charset="-122"/>
              </a:rPr>
              <a:t>真</a:t>
            </a:r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=(-1)</a:t>
            </a:r>
            <a:r>
              <a:rPr lang="en-US" altLang="zh-CN" sz="2400" baseline="30000" dirty="0">
                <a:solidFill>
                  <a:srgbClr val="0000FF"/>
                </a:solidFill>
                <a:ea typeface="黑体" pitchFamily="2" charset="-122"/>
              </a:rPr>
              <a:t>S</a:t>
            </a:r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×(1.M)×2</a:t>
            </a:r>
            <a:r>
              <a:rPr lang="en-US" altLang="zh-CN" sz="2400" baseline="30000" dirty="0">
                <a:solidFill>
                  <a:srgbClr val="0000FF"/>
                </a:solidFill>
                <a:ea typeface="黑体" pitchFamily="2" charset="-122"/>
              </a:rPr>
              <a:t>E-127</a:t>
            </a:r>
            <a:r>
              <a:rPr lang="en-US" altLang="zh-CN" sz="2400" dirty="0">
                <a:solidFill>
                  <a:srgbClr val="0000FF"/>
                </a:solidFill>
                <a:ea typeface="黑体" pitchFamily="2" charset="-122"/>
              </a:rPr>
              <a:t>= </a:t>
            </a:r>
            <a:r>
              <a:rPr lang="en-US" altLang="zh-CN" sz="2400" b="1" dirty="0">
                <a:latin typeface="+mj-ea"/>
                <a:ea typeface="+mj-ea"/>
              </a:rPr>
              <a:t>-</a:t>
            </a:r>
            <a:r>
              <a:rPr lang="zh-CN" altLang="en-US" sz="2400" dirty="0">
                <a:latin typeface="+mj-ea"/>
                <a:ea typeface="+mj-ea"/>
              </a:rPr>
              <a:t>（</a:t>
            </a:r>
            <a:r>
              <a:rPr lang="en-US" altLang="zh-CN" sz="2400" dirty="0">
                <a:latin typeface="+mj-ea"/>
                <a:ea typeface="+mj-ea"/>
              </a:rPr>
              <a:t>1.25</a:t>
            </a:r>
            <a:r>
              <a:rPr lang="zh-CN" altLang="en-US" sz="2400" dirty="0">
                <a:latin typeface="+mj-ea"/>
                <a:ea typeface="+mj-ea"/>
              </a:rPr>
              <a:t>）*</a:t>
            </a: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en-US" altLang="zh-CN" sz="2400" baseline="30000" dirty="0">
                <a:latin typeface="+mj-ea"/>
                <a:ea typeface="+mj-ea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=-5.0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93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进位制数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数的机器码表示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数的定点表示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数的浮点表示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十进制的二进制编码与运算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8100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十进制数的表示 </a:t>
            </a:r>
            <a:r>
              <a:rPr lang="en-US" altLang="zh-CN" dirty="0"/>
              <a:t>BCD</a:t>
            </a:r>
            <a:r>
              <a:rPr lang="zh-CN" altLang="en-US" dirty="0"/>
              <a:t>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Binary coded decimal </a:t>
            </a:r>
            <a:r>
              <a:rPr lang="zh-CN" altLang="en-US" dirty="0">
                <a:cs typeface="Times New Roman" panose="02020603050405020304" pitchFamily="18" charset="0"/>
              </a:rPr>
              <a:t>二进制编码的十进制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几种</a:t>
            </a:r>
            <a:r>
              <a:rPr lang="en-US" altLang="zh-CN" dirty="0">
                <a:cs typeface="Times New Roman" panose="02020603050405020304" pitchFamily="18" charset="0"/>
              </a:rPr>
              <a:t>BCD</a:t>
            </a:r>
            <a:r>
              <a:rPr lang="zh-CN" altLang="en-US" dirty="0">
                <a:cs typeface="Times New Roman" panose="02020603050405020304" pitchFamily="18" charset="0"/>
              </a:rPr>
              <a:t>码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8421</a:t>
            </a:r>
            <a:r>
              <a:rPr lang="zh-CN" altLang="en-US" dirty="0">
                <a:cs typeface="Times New Roman" panose="02020603050405020304" pitchFamily="18" charset="0"/>
              </a:rPr>
              <a:t>码    </a:t>
            </a:r>
            <a:r>
              <a:rPr lang="en-US" altLang="zh-CN" sz="2200" dirty="0">
                <a:cs typeface="Times New Roman" panose="02020603050405020304" pitchFamily="18" charset="0"/>
              </a:rPr>
              <a:t>(8*X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 </a:t>
            </a:r>
            <a:r>
              <a:rPr lang="zh-CN" altLang="en-US" sz="2200" dirty="0">
                <a:cs typeface="Times New Roman" panose="02020603050405020304" pitchFamily="18" charset="0"/>
              </a:rPr>
              <a:t>有权码</a:t>
            </a:r>
            <a:endParaRPr lang="en-US" altLang="zh-CN" sz="2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2421</a:t>
            </a:r>
            <a:r>
              <a:rPr lang="zh-CN" altLang="en-US" dirty="0">
                <a:cs typeface="Times New Roman" panose="02020603050405020304" pitchFamily="18" charset="0"/>
              </a:rPr>
              <a:t>码    </a:t>
            </a:r>
            <a:r>
              <a:rPr lang="en-US" altLang="zh-CN" sz="2200" dirty="0">
                <a:cs typeface="Times New Roman" panose="02020603050405020304" pitchFamily="18" charset="0"/>
              </a:rPr>
              <a:t>(2*X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  </a:t>
            </a:r>
            <a:r>
              <a:rPr lang="zh-CN" altLang="en-US" sz="2200" dirty="0">
                <a:cs typeface="Times New Roman" panose="02020603050405020304" pitchFamily="18" charset="0"/>
              </a:rPr>
              <a:t>有权码</a:t>
            </a:r>
            <a:endParaRPr lang="en-US" altLang="zh-CN" sz="2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cs typeface="Times New Roman" panose="02020603050405020304" pitchFamily="18" charset="0"/>
              </a:rPr>
              <a:t>余三码     </a:t>
            </a:r>
            <a:r>
              <a:rPr lang="en-US" altLang="zh-CN" sz="2200" dirty="0">
                <a:cs typeface="Times New Roman" panose="02020603050405020304" pitchFamily="18" charset="0"/>
              </a:rPr>
              <a:t>(8*X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3</a:t>
            </a:r>
            <a:r>
              <a:rPr lang="en-US" altLang="zh-CN" sz="2200" dirty="0">
                <a:cs typeface="Times New Roman" panose="02020603050405020304" pitchFamily="18" charset="0"/>
              </a:rPr>
              <a:t>+4*X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2</a:t>
            </a:r>
            <a:r>
              <a:rPr lang="en-US" altLang="zh-CN" sz="2200" dirty="0">
                <a:cs typeface="Times New Roman" panose="02020603050405020304" pitchFamily="18" charset="0"/>
              </a:rPr>
              <a:t>+2*X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cs typeface="Times New Roman" panose="02020603050405020304" pitchFamily="18" charset="0"/>
              </a:rPr>
              <a:t>+1*X</a:t>
            </a:r>
            <a:r>
              <a:rPr lang="en-US" altLang="zh-CN" sz="22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200" dirty="0">
                <a:cs typeface="Times New Roman" panose="02020603050405020304" pitchFamily="18" charset="0"/>
              </a:rPr>
              <a:t>) </a:t>
            </a:r>
            <a:r>
              <a:rPr lang="en-US" altLang="zh-CN" sz="2200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+ </a:t>
            </a:r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0011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>
                <a:cs typeface="Times New Roman" panose="02020603050405020304" pitchFamily="18" charset="0"/>
              </a:rPr>
              <a:t>BCD</a:t>
            </a:r>
            <a:r>
              <a:rPr lang="zh-CN" altLang="en-US" dirty="0">
                <a:cs typeface="Times New Roman" panose="02020603050405020304" pitchFamily="18" charset="0"/>
              </a:rPr>
              <a:t>码运算的问题</a:t>
            </a:r>
            <a:r>
              <a:rPr lang="en-US" altLang="zh-CN" dirty="0">
                <a:cs typeface="Times New Roman" panose="02020603050405020304" pitchFamily="18" charset="0"/>
              </a:rPr>
              <a:t>(</a:t>
            </a:r>
            <a:r>
              <a:rPr lang="zh-CN" altLang="en-US" dirty="0">
                <a:cs typeface="Times New Roman" panose="02020603050405020304" pitchFamily="18" charset="0"/>
              </a:rPr>
              <a:t>编码校正</a:t>
            </a:r>
            <a:r>
              <a:rPr lang="en-US" altLang="zh-CN" dirty="0"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机器按二进制相加，所以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4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位二进制数相加时，是按“逢十六进一”的原则进行运算的，而实质上是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2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个十进制数相加，应该按“逢十进一”的原则相加，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16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相差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，所以当和超过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9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或有进位时，都要加 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6 </a:t>
            </a:r>
            <a:r>
              <a:rPr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进行修正。</a:t>
            </a:r>
          </a:p>
          <a:p>
            <a:pPr lvl="1">
              <a:lnSpc>
                <a:spcPct val="13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30000"/>
              </a:lnSpc>
            </a:pP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469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BCD</a:t>
            </a:r>
            <a:r>
              <a:rPr lang="zh-CN" altLang="en-US" dirty="0"/>
              <a:t>码运算问题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8421</a:t>
            </a:r>
            <a:r>
              <a:rPr lang="zh-CN" altLang="en-US" dirty="0"/>
              <a:t>码的校正</a:t>
            </a:r>
          </a:p>
          <a:p>
            <a:pPr lvl="1" eaLnBrk="1" hangingPunct="1"/>
            <a:r>
              <a:rPr lang="en-US" altLang="zh-CN" sz="2400" dirty="0"/>
              <a:t>8</a:t>
            </a:r>
            <a:r>
              <a:rPr lang="zh-CN" altLang="en-US" sz="2400" dirty="0"/>
              <a:t>＋</a:t>
            </a:r>
            <a:r>
              <a:rPr lang="en-US" altLang="zh-CN" sz="2400" dirty="0"/>
              <a:t>7</a:t>
            </a:r>
            <a:r>
              <a:rPr lang="zh-CN" altLang="en-US" sz="2400" dirty="0"/>
              <a:t>＝</a:t>
            </a:r>
            <a:r>
              <a:rPr lang="en-US" altLang="zh-CN" sz="2400" dirty="0"/>
              <a:t>1000</a:t>
            </a:r>
            <a:r>
              <a:rPr lang="zh-CN" altLang="en-US" sz="2400" dirty="0"/>
              <a:t>＋</a:t>
            </a:r>
            <a:r>
              <a:rPr lang="en-US" altLang="zh-CN" sz="2400" dirty="0"/>
              <a:t>0111</a:t>
            </a:r>
            <a:r>
              <a:rPr lang="zh-CN" altLang="en-US" sz="2400" dirty="0"/>
              <a:t>＝</a:t>
            </a:r>
            <a:r>
              <a:rPr lang="en-US" altLang="zh-CN" sz="2400" dirty="0">
                <a:solidFill>
                  <a:srgbClr val="0000FF"/>
                </a:solidFill>
              </a:rPr>
              <a:t>1111 </a:t>
            </a:r>
            <a:r>
              <a:rPr lang="en-US" altLang="zh-CN" sz="2400" dirty="0"/>
              <a:t> </a:t>
            </a:r>
            <a:r>
              <a:rPr lang="zh-CN" altLang="en-US" sz="2400" dirty="0"/>
              <a:t>非法编码</a:t>
            </a:r>
          </a:p>
          <a:p>
            <a:r>
              <a:rPr lang="zh-CN" altLang="en-US" dirty="0"/>
              <a:t>加</a:t>
            </a:r>
            <a:r>
              <a:rPr lang="en-US" altLang="zh-CN" dirty="0"/>
              <a:t>6</a:t>
            </a:r>
            <a:r>
              <a:rPr lang="zh-CN" altLang="en-US" dirty="0"/>
              <a:t>修正。</a:t>
            </a:r>
            <a:endParaRPr lang="en-US" altLang="zh-CN" dirty="0"/>
          </a:p>
          <a:p>
            <a:pPr lvl="1"/>
            <a:r>
              <a:rPr lang="en-US" altLang="zh-CN" sz="2400" dirty="0"/>
              <a:t>1111+0110=1 0101 </a:t>
            </a:r>
            <a:r>
              <a:rPr lang="zh-CN" altLang="en-US" sz="2400" dirty="0"/>
              <a:t>即</a:t>
            </a:r>
            <a:r>
              <a:rPr lang="en-US" altLang="zh-CN" sz="2400" dirty="0"/>
              <a:t>0001 0101 </a:t>
            </a:r>
            <a:r>
              <a:rPr lang="zh-CN" altLang="en-US" sz="2400" dirty="0"/>
              <a:t>：</a:t>
            </a:r>
            <a:r>
              <a:rPr lang="en-US" altLang="zh-CN" sz="2400" dirty="0"/>
              <a:t>15 </a:t>
            </a:r>
            <a:r>
              <a:rPr lang="zh-CN" altLang="en-US" sz="2400" dirty="0"/>
              <a:t>正确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291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4BBAD-8B04-47E7-9919-4E6C7A71E31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长度相同但格式不同的两种浮点数，假设前者阶码长、尾数短，后者阶码短、尾数长，其它规定相同，则它们可表示的数的范围和精度为（  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99AFF-B1E3-4147-9718-F5B566DC319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两者可表示的数的范围和精度相同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98E0-9A05-4992-A306-122ABC220D6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前者可表示的数的范围大但精度低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CDF4D-471D-482F-A8A0-CDBC5EC51E4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后者可表示的数的范围大且精度高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56281-9553-40D6-BA3F-D52E7D7B6F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前者可表示的数的范围大且精度高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B28F08-C4A6-4950-B788-F90477FE53DA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A338B4-17B7-4FF3-B06F-AA136282277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DB305C-3E91-4A3B-9042-BB2412815447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5EB074-6D6B-4906-B361-7775B34EDB1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1DEF38-CE09-471F-AF78-E1865AA4F4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9550B-8FEC-4C91-B47D-C8DD628E3F1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7E8C5E-4EC3-4286-839B-8D09E246F9C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08527-4E7F-48A4-BAD5-5DA074F203E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743873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prstClr val="black"/>
                </a:solidFill>
              </a:rPr>
              <a:t>在浮点数总的位数不变的情况下，阶码位数越多，尾数位数越少；即表示的范围越大，精度越低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C11331-5ED1-47BA-A0AE-977DB4BDB3B8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675C4AED-E84B-49DA-A194-435C342ADBF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104A2428-8ED7-467D-A654-D1F276B5DA6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C3419721-6D1E-43AF-A245-8A98B20DE9F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markBlo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/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FE7D78-04A7-49A9-8117-7D32342BFCD5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48F311E-B05D-426C-9FC6-216BB79104E1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8ADAD62E-B1FA-4BF1-BEF7-A603851F8FA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A1FB7FAB-2E16-44CB-987F-84CE197C5E21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3A00C146-A5C6-4729-AAE0-8D2EB7978B5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FCBD57-3432-4488-9A65-8415EC83BD0D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64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94DDD2-6D62-44F8-A168-D28E25B256C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按照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IEEE754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标准规定的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位浮点数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(41A4C000)</a:t>
            </a:r>
            <a:r>
              <a:rPr lang="en-US" altLang="zh-CN" sz="2600" baseline="-25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对应的十进制数是（   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7C3F3-FE32-4E1D-80B4-E00CB5A5ECC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4.59375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447B4-D5DD-404A-974E-C64EF02A3D9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-20.59375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90E537-4F7F-4FEE-AAF8-E35135E13EA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-4.59375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983BC-2A18-489D-86EF-0111D39E0DD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20.59375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401A479-7A2F-4C32-A895-74440B855C0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8E7C35-D36B-41DC-A837-9AC55D9687F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674178-AA9F-435B-9C1C-EC0FB88A3B03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8B1499-D168-4915-9F58-4342332A94F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859A08-89CF-403A-A68F-D0A34927B592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DBE38-F136-4925-BF82-792A71E26E5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4652F5-5217-459D-AA09-C8439E1EDCF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582DE7-10D3-4F8E-83BF-AA8A5A9176A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47787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prstClr val="black"/>
                </a:solidFill>
              </a:rPr>
              <a:t>32</a:t>
            </a:r>
            <a:r>
              <a:rPr lang="zh-CN" altLang="en-US" sz="2000" dirty="0">
                <a:solidFill>
                  <a:prstClr val="black"/>
                </a:solidFill>
              </a:rPr>
              <a:t>位浮点数，</a:t>
            </a:r>
            <a:r>
              <a:rPr lang="en-US" altLang="zh-CN" sz="2000" dirty="0">
                <a:solidFill>
                  <a:prstClr val="black"/>
                </a:solidFill>
              </a:rPr>
              <a:t>1</a:t>
            </a:r>
            <a:r>
              <a:rPr lang="zh-CN" altLang="en-US" sz="2000" dirty="0">
                <a:solidFill>
                  <a:prstClr val="black"/>
                </a:solidFill>
              </a:rPr>
              <a:t>位符号位，</a:t>
            </a:r>
            <a:r>
              <a:rPr lang="en-US" altLang="zh-CN" sz="2000" dirty="0">
                <a:solidFill>
                  <a:prstClr val="black"/>
                </a:solidFill>
              </a:rPr>
              <a:t>8</a:t>
            </a:r>
            <a:r>
              <a:rPr lang="zh-CN" altLang="en-US" sz="2000" dirty="0">
                <a:solidFill>
                  <a:prstClr val="black"/>
                </a:solidFill>
              </a:rPr>
              <a:t>位阶码；写成二进制为</a:t>
            </a:r>
            <a:r>
              <a:rPr lang="en-US" altLang="zh-CN" sz="2000" dirty="0">
                <a:solidFill>
                  <a:prstClr val="black"/>
                </a:solidFill>
              </a:rPr>
              <a:t>0100 0001 1010 0100 1100 0000 0000 0000</a:t>
            </a:r>
            <a:r>
              <a:rPr lang="zh-CN" altLang="en-US" sz="2000" dirty="0">
                <a:solidFill>
                  <a:prstClr val="black"/>
                </a:solidFill>
              </a:rPr>
              <a:t>，故阶码真值</a:t>
            </a:r>
            <a:r>
              <a:rPr lang="en-US" altLang="zh-CN" sz="2000" dirty="0">
                <a:solidFill>
                  <a:prstClr val="black"/>
                </a:solidFill>
              </a:rPr>
              <a:t>e</a:t>
            </a:r>
            <a:r>
              <a:rPr lang="zh-CN" altLang="en-US" sz="2000" dirty="0">
                <a:solidFill>
                  <a:prstClr val="black"/>
                </a:solidFill>
              </a:rPr>
              <a:t>是</a:t>
            </a:r>
            <a:r>
              <a:rPr lang="en-US" altLang="zh-CN" sz="2000" dirty="0">
                <a:solidFill>
                  <a:prstClr val="black"/>
                </a:solidFill>
              </a:rPr>
              <a:t>1000 0011 – 0111 111 =4</a:t>
            </a:r>
            <a:r>
              <a:rPr lang="zh-CN" altLang="en-US" sz="2000" dirty="0">
                <a:solidFill>
                  <a:prstClr val="black"/>
                </a:solidFill>
              </a:rPr>
              <a:t>； </a:t>
            </a:r>
            <a:r>
              <a:rPr lang="en-US" altLang="zh-CN" sz="2000" dirty="0">
                <a:solidFill>
                  <a:prstClr val="black"/>
                </a:solidFill>
              </a:rPr>
              <a:t>S=0</a:t>
            </a:r>
            <a:r>
              <a:rPr lang="zh-CN" altLang="en-US" sz="2000" dirty="0">
                <a:solidFill>
                  <a:prstClr val="black"/>
                </a:solidFill>
              </a:rPr>
              <a:t>。</a:t>
            </a:r>
            <a:r>
              <a:rPr lang="zh-CN" altLang="en-US" sz="2000" dirty="0"/>
              <a:t>尾数：</a:t>
            </a:r>
            <a:r>
              <a:rPr lang="en-US" altLang="zh-CN" sz="2000" dirty="0"/>
              <a:t>1+010 0100 1100 0000 0000 0000=1+0.25+1/32+1/256+1/512=1.287</a:t>
            </a:r>
          </a:p>
          <a:p>
            <a:r>
              <a:rPr lang="en-US" altLang="zh-CN" sz="2000" dirty="0"/>
              <a:t>f=1.287*2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=20.59375</a:t>
            </a:r>
            <a:endParaRPr lang="zh-CN" altLang="en-US" sz="2000" dirty="0"/>
          </a:p>
          <a:p>
            <a:pPr lvl="0"/>
            <a:endParaRPr lang="zh-CN" altLang="en-US" sz="2000" dirty="0">
              <a:solidFill>
                <a:prstClr val="black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B73302-4423-4D59-938D-EF5824F37E9A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1" name="RemarkBack">
              <a:extLst>
                <a:ext uri="{FF2B5EF4-FFF2-40B4-BE49-F238E27FC236}">
                  <a16:creationId xmlns:a16="http://schemas.microsoft.com/office/drawing/2014/main" id="{4130E207-E4E6-4049-886A-25D8B062DF2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Block">
              <a:extLst>
                <a:ext uri="{FF2B5EF4-FFF2-40B4-BE49-F238E27FC236}">
                  <a16:creationId xmlns:a16="http://schemas.microsoft.com/office/drawing/2014/main" id="{F2703D72-C6DA-4C3F-88D8-434A841DF7E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TitleText">
              <a:extLst>
                <a:ext uri="{FF2B5EF4-FFF2-40B4-BE49-F238E27FC236}">
                  <a16:creationId xmlns:a16="http://schemas.microsoft.com/office/drawing/2014/main" id="{F30A70DB-D266-4A31-A51C-E91777ACBF9F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markBlo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/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4BBAE4-AB7D-4F60-B603-85BDEC67FDB1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4745CF8C-C04E-4D98-A079-B4C7236F625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BD866E22-9884-4710-A608-AA8A1195C3B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F8A1FEFA-3892-4A53-B438-6F61DC741991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51903337-628C-4DE7-AB3E-F31366560E50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70910A8-4F59-450A-A3AD-B76C65CEFDF7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6549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1739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IEEE754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浮点数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的二进制存储格式为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(41360000)H,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其对应的十进制值为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 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11.5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3290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11.375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3290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11.355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388591"/>
            <a:ext cx="457708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10.385</a:t>
            </a:r>
            <a:r>
              <a:rPr lang="en-US" altLang="zh-CN" sz="1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
</a:t>
            </a:r>
            <a:endParaRPr lang="zh-CN" altLang="en-US" sz="10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81588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</a:t>
            </a:r>
            <a:r>
              <a:rPr lang="zh-CN" altLang="en-US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真</a:t>
            </a:r>
            <a:r>
              <a:rPr lang="en-US" altLang="zh-CN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=(-1)S×(1+M)×2E-1270100 0001 0011 0110 0000 0000 0000 0000
   S=0 </a:t>
            </a:r>
            <a:r>
              <a:rPr lang="zh-CN" altLang="en-US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阶码</a:t>
            </a:r>
            <a:r>
              <a:rPr lang="en-US" altLang="zh-CN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E:100 0001 0=128+2=130  e=E-127=3
   </a:t>
            </a:r>
            <a:r>
              <a:rPr lang="zh-CN" altLang="en-US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尾数</a:t>
            </a:r>
            <a:r>
              <a:rPr lang="en-US" altLang="zh-CN" sz="14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:011 0110 0000 0000 0000 0000=1+(1 /4+1/8+1/32+1/64)=1.422
   F=1.422*8=11.375</a:t>
            </a:r>
            <a:endParaRPr lang="zh-CN" altLang="en-US" sz="14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2027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60255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某计算机字长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机器数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11111111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对应的十进制真值不可能是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 ).(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178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-1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8623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127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0052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-128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278505" cy="19236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 lvl="0"/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真值表示数值的位只有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符号占据一位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不可能表示出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128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个状态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因此不能表示这个值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编码个数没有那么多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。而其他值都可以由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位二进制编码表示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仅仅是指定编码规则的问题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编码数量肯定够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endParaRPr lang="zh-CN" altLang="en-US" sz="17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99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数值数据表示方法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进位制数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数的定点浮点表示</a:t>
            </a:r>
            <a:endParaRPr lang="en-US" altLang="zh-CN" dirty="0"/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机器数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数的浮点表示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十进制的二进制编码与运算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966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2845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950" y="2400039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CE4E622B-A04B-4A67-A324-A02126C6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950" y="3495489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E33C8A-D6A1-46BE-9ABA-BAEB2BD6E693}"/>
              </a:ext>
            </a:extLst>
          </p:cNvPr>
          <p:cNvSpPr/>
          <p:nvPr/>
        </p:nvSpPr>
        <p:spPr>
          <a:xfrm>
            <a:off x="3700232" y="1290999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进位计数制与数值转换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B52F90C6-2ADD-4562-8F6E-41D989D6B5EA}"/>
              </a:ext>
            </a:extLst>
          </p:cNvPr>
          <p:cNvSpPr/>
          <p:nvPr/>
        </p:nvSpPr>
        <p:spPr>
          <a:xfrm>
            <a:off x="3700232" y="2299111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原码、反码、补码极其转换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590C5621-2FDF-484B-AC47-2882D9255860}"/>
              </a:ext>
            </a:extLst>
          </p:cNvPr>
          <p:cNvSpPr/>
          <p:nvPr/>
        </p:nvSpPr>
        <p:spPr>
          <a:xfrm>
            <a:off x="3700232" y="3379231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补码的加减运算</a:t>
            </a:r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DCFA85F3-0A3F-4EAF-9ECF-F7713A1EF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9391" y="1463108"/>
            <a:ext cx="1214438" cy="344710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11" y="4503601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3695493" y="4447423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定点数</a:t>
            </a: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9A47C3C7-FFAD-4326-B092-CEA4F75E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11" y="5511713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E7EC1866-898A-4983-A367-A7C9AF245D05}"/>
              </a:ext>
            </a:extLst>
          </p:cNvPr>
          <p:cNvSpPr/>
          <p:nvPr/>
        </p:nvSpPr>
        <p:spPr>
          <a:xfrm>
            <a:off x="3695493" y="5455535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浮点数表示法（必考规格化计算）</a:t>
            </a:r>
            <a:endParaRPr lang="zh-CN" altLang="en-US" sz="3200" b="1" dirty="0">
              <a:ln>
                <a:solidFill>
                  <a:prstClr val="white"/>
                </a:solidFill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94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94AC2-609B-46B0-B8DC-66D7322F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5B300-00F9-4438-B086-10DF00E7F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dirty="0"/>
              <a:t>观看慕课</a:t>
            </a:r>
            <a:r>
              <a:rPr lang="zh-CN" altLang="en-US" b="1" dirty="0">
                <a:hlinkClick r:id="rId2"/>
              </a:rPr>
              <a:t>计算机硬件系统设计 自己动手画</a:t>
            </a:r>
            <a:r>
              <a:rPr lang="en-US" altLang="zh-CN" b="1" dirty="0">
                <a:hlinkClick r:id="rId2"/>
              </a:rPr>
              <a:t>CPU </a:t>
            </a:r>
            <a:endParaRPr lang="en-US" altLang="zh-CN" b="1" dirty="0"/>
          </a:p>
          <a:p>
            <a:pPr lvl="1" algn="l"/>
            <a:r>
              <a:rPr lang="en-US" altLang="zh-CN" dirty="0"/>
              <a:t>1.1</a:t>
            </a:r>
            <a:r>
              <a:rPr lang="zh-CN" altLang="en-US" dirty="0"/>
              <a:t>节 </a:t>
            </a:r>
            <a:r>
              <a:rPr lang="en-US" altLang="zh-CN" dirty="0"/>
              <a:t> </a:t>
            </a:r>
            <a:r>
              <a:rPr lang="zh-CN" altLang="en-US" dirty="0"/>
              <a:t>一小时玩儿转</a:t>
            </a:r>
            <a:r>
              <a:rPr lang="en-US" altLang="zh-CN" dirty="0"/>
              <a:t>Logisim</a:t>
            </a:r>
          </a:p>
          <a:p>
            <a:pPr lvl="1" algn="l"/>
            <a:r>
              <a:rPr lang="en-US" altLang="zh-CN" dirty="0"/>
              <a:t>1.5</a:t>
            </a:r>
            <a:r>
              <a:rPr lang="zh-CN" altLang="en-US" dirty="0"/>
              <a:t>节 </a:t>
            </a:r>
            <a:r>
              <a:rPr lang="en-US" altLang="zh-CN" dirty="0"/>
              <a:t>Logisim</a:t>
            </a:r>
            <a:r>
              <a:rPr lang="zh-CN" altLang="en-US" dirty="0"/>
              <a:t>新手实验</a:t>
            </a:r>
            <a:endParaRPr lang="zh-CN" alt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CN" altLang="en-US" dirty="0"/>
              <a:t>完成实验指导书中第一个实验（即慕课</a:t>
            </a:r>
            <a:r>
              <a:rPr lang="en-US" altLang="zh-CN" dirty="0"/>
              <a:t>1.5</a:t>
            </a:r>
            <a:r>
              <a:rPr lang="zh-CN" altLang="en-US" dirty="0"/>
              <a:t>节</a:t>
            </a:r>
            <a:r>
              <a:rPr lang="en-US" altLang="zh-CN" dirty="0"/>
              <a:t>Logisim</a:t>
            </a:r>
            <a:r>
              <a:rPr lang="zh-CN" altLang="en-US" dirty="0"/>
              <a:t>新手实验）。</a:t>
            </a:r>
            <a:endParaRPr lang="en-US" altLang="zh-CN" dirty="0"/>
          </a:p>
          <a:p>
            <a:r>
              <a:rPr lang="zh-CN" altLang="en-US" dirty="0"/>
              <a:t>完成教材</a:t>
            </a:r>
            <a:r>
              <a:rPr lang="en-US" altLang="zh-CN" dirty="0"/>
              <a:t>55</a:t>
            </a:r>
            <a:r>
              <a:rPr lang="zh-CN" altLang="en-US" dirty="0"/>
              <a:t>页</a:t>
            </a:r>
            <a:r>
              <a:rPr lang="en-US" altLang="zh-CN" dirty="0"/>
              <a:t>2.3</a:t>
            </a:r>
            <a:r>
              <a:rPr lang="zh-CN" altLang="en-US" dirty="0"/>
              <a:t>和</a:t>
            </a:r>
            <a:r>
              <a:rPr lang="en-US" altLang="zh-CN" dirty="0"/>
              <a:t>2.10</a:t>
            </a:r>
            <a:r>
              <a:rPr lang="zh-CN" altLang="en-US" dirty="0"/>
              <a:t>题，纸质手写上交。</a:t>
            </a:r>
          </a:p>
        </p:txBody>
      </p:sp>
    </p:spTree>
    <p:extLst>
      <p:ext uri="{BB962C8B-B14F-4D97-AF65-F5344CB8AC3E}">
        <p14:creationId xmlns:p14="http://schemas.microsoft.com/office/powerpoint/2010/main" val="2316796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B97CFA-6492-4B8C-A4B5-2E1BDFC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本节知识点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1A0535-49D2-43BB-8C5F-2FB55D69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98"/>
            <a:ext cx="12192000" cy="48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56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6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 vs. Computer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人们日常生活采用</a:t>
            </a:r>
            <a:r>
              <a:rPr lang="en-US" altLang="zh-CN" dirty="0"/>
              <a:t>10</a:t>
            </a:r>
            <a:r>
              <a:rPr lang="zh-CN" altLang="en-US" dirty="0"/>
              <a:t>进制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天生</a:t>
            </a:r>
            <a:r>
              <a:rPr lang="en-US" altLang="zh-CN" dirty="0"/>
              <a:t>10</a:t>
            </a:r>
            <a:r>
              <a:rPr lang="zh-CN" altLang="en-US" dirty="0"/>
              <a:t>个手指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计算机采用二进制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计算机采用电子开关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开关仅仅包括两个状态 </a:t>
            </a:r>
            <a:r>
              <a:rPr lang="en-US" altLang="zh-CN" sz="2200" dirty="0"/>
              <a:t>ON OFF</a:t>
            </a:r>
          </a:p>
          <a:p>
            <a:endParaRPr lang="zh-CN" altLang="en-US" dirty="0"/>
          </a:p>
        </p:txBody>
      </p:sp>
      <p:pic>
        <p:nvPicPr>
          <p:cNvPr id="5" name="Picture 4" descr="j03155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630" y="4015189"/>
            <a:ext cx="2972970" cy="211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j019636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488" y="1153270"/>
            <a:ext cx="1849968" cy="225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212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32位浮点数，1位符号位，8位阶码；写成二进制为0100 0001 1010 0100 1100 0000 0000 0000，故阶码真值e是1000 0011 – 0111 111 =4； S=0。尾数：1+010 0100 1100 0000 0000 0000=1+0.25+1/32+1/256+1/512=1.287&#10;f=1.287*24=20.59375&#10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F真=(-1)S×(1+M)×2E-1270100 0001 0011 0110 0000 0000 0000 0000&#10;   S=0 阶码E:100 0001 0=128+2=130  e=E-127=3&#10;   尾数:011 0110 0000 0000 0000 0000=1+(1 /4+1/8+1/32+1/64)=1.422&#10;   F=1.422*8=11.37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真值表示数值的位只有7位(符号占据一位),不可能表示出128个状态,因此不能表示这个值(编码个数没有那么多)。而其他值都可以由7位二进制编码表示(仅仅是指定编码规则的问题,编码数量肯定够)。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D。正数补码与原码相同。ABC都对。B 补码0唯一。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0.7|12.3|10.7|13.7|9.6|14.9|10.8|3|12.6|6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是A。真值:1 0101,扩充成8位,1000 0101 两种方法求补:1)扫描法1 111 1011 2)符号位不变其余位取反再加1。1 111 1010+1=1111 101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B,移码的符号和补码的相反,数据位相同。其余都正确。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在浮点数总的位数不变的情况下，阶码位数越多，尾数位数越少；即表示的范围越大，精度越低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10043</TotalTime>
  <Words>9557</Words>
  <Application>Microsoft Office PowerPoint</Application>
  <PresentationFormat>宽屏</PresentationFormat>
  <Paragraphs>1385</Paragraphs>
  <Slides>83</Slides>
  <Notes>65</Notes>
  <HiddenSlides>4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83</vt:i4>
      </vt:variant>
    </vt:vector>
  </HeadingPairs>
  <TitlesOfParts>
    <vt:vector size="113" baseType="lpstr">
      <vt:lpstr>义启小楷书</vt:lpstr>
      <vt:lpstr>Algerian</vt:lpstr>
      <vt:lpstr>Impact</vt:lpstr>
      <vt:lpstr>等线 Light</vt:lpstr>
      <vt:lpstr>Courier New</vt:lpstr>
      <vt:lpstr>Calibri</vt:lpstr>
      <vt:lpstr>华文行楷</vt:lpstr>
      <vt:lpstr>Consolas</vt:lpstr>
      <vt:lpstr>Wingdings</vt:lpstr>
      <vt:lpstr>Verdana</vt:lpstr>
      <vt:lpstr>华文楷体</vt:lpstr>
      <vt:lpstr>微软雅黑</vt:lpstr>
      <vt:lpstr>Segoe UI Black</vt:lpstr>
      <vt:lpstr>华文新魏</vt:lpstr>
      <vt:lpstr>黑体</vt:lpstr>
      <vt:lpstr>Times New Roman</vt:lpstr>
      <vt:lpstr>Segoe UI</vt:lpstr>
      <vt:lpstr>Arial</vt:lpstr>
      <vt:lpstr>宋体</vt:lpstr>
      <vt:lpstr>等线</vt:lpstr>
      <vt:lpstr>Helvetica</vt:lpstr>
      <vt:lpstr>Tahoma</vt:lpstr>
      <vt:lpstr>微软雅黑</vt:lpstr>
      <vt:lpstr>Forte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PowerPoint 演示文稿</vt:lpstr>
      <vt:lpstr>PowerPoint 演示文稿</vt:lpstr>
      <vt:lpstr>本章主要内容</vt:lpstr>
      <vt:lpstr>2.1数据表示目的与数据格式设计因素</vt:lpstr>
      <vt:lpstr>数据表示  Data Representation </vt:lpstr>
      <vt:lpstr>C99 stdint.h</vt:lpstr>
      <vt:lpstr>本章主要内容</vt:lpstr>
      <vt:lpstr>2.2 数值数据表示方法</vt:lpstr>
      <vt:lpstr>Human vs. Computer</vt:lpstr>
      <vt:lpstr>不同进制编码特点</vt:lpstr>
      <vt:lpstr>进制表示</vt:lpstr>
      <vt:lpstr>进制转换</vt:lpstr>
      <vt:lpstr>二到八或十六进制转换</vt:lpstr>
      <vt:lpstr>十进制转二进制</vt:lpstr>
      <vt:lpstr>进制转换的简单运算方法</vt:lpstr>
      <vt:lpstr>几个简化运算的例子</vt:lpstr>
      <vt:lpstr>Kilo, Mega, Giga, Tera, Peta, Exa, Zetta, Yotta physics.nist.gov/cuu/Units/binary.html</vt:lpstr>
      <vt:lpstr>1999 New IEC Standard Prefixes</vt:lpstr>
      <vt:lpstr>2.2 数值数据表示方法</vt:lpstr>
      <vt:lpstr>2.2  数的定点与浮点表示方法</vt:lpstr>
      <vt:lpstr>Terminology</vt:lpstr>
      <vt:lpstr>定点整数</vt:lpstr>
      <vt:lpstr>定点小数</vt:lpstr>
      <vt:lpstr>计算机中数据如何存储？</vt:lpstr>
      <vt:lpstr>2.2 数值数据表示方法</vt:lpstr>
      <vt:lpstr>机器数/机器码</vt:lpstr>
      <vt:lpstr>原码表示法（Signed magnitude）</vt:lpstr>
      <vt:lpstr>原码表示示例</vt:lpstr>
      <vt:lpstr>原码表示区间</vt:lpstr>
      <vt:lpstr>原码特性</vt:lpstr>
      <vt:lpstr>反码表示法</vt:lpstr>
      <vt:lpstr>反码表示法…</vt:lpstr>
      <vt:lpstr>反码公式证明</vt:lpstr>
      <vt:lpstr>反码表示区间</vt:lpstr>
      <vt:lpstr>反码特性</vt:lpstr>
      <vt:lpstr>有趣的时钟</vt:lpstr>
      <vt:lpstr>同余的概念</vt:lpstr>
      <vt:lpstr>例子</vt:lpstr>
      <vt:lpstr>补码公式</vt:lpstr>
      <vt:lpstr>补码编码的简便方法</vt:lpstr>
      <vt:lpstr>例子</vt:lpstr>
      <vt:lpstr>补码特性</vt:lpstr>
      <vt:lpstr>补码表示区间</vt:lpstr>
      <vt:lpstr>双符号位补码（变形补码）  模=？  </vt:lpstr>
      <vt:lpstr>补码特性</vt:lpstr>
      <vt:lpstr>移码表示法 Biased/Excess Notation</vt:lpstr>
      <vt:lpstr>不同机器码公式对比</vt:lpstr>
      <vt:lpstr>定点数机器码表示范围</vt:lpstr>
      <vt:lpstr>机器码小结</vt:lpstr>
      <vt:lpstr>不同机器码对比</vt:lpstr>
      <vt:lpstr>PowerPoint 演示文稿</vt:lpstr>
      <vt:lpstr>PowerPoint 演示文稿</vt:lpstr>
      <vt:lpstr>PowerPoint 演示文稿</vt:lpstr>
      <vt:lpstr>计算机中数据如何存储？</vt:lpstr>
      <vt:lpstr>变量内存值？</vt:lpstr>
      <vt:lpstr>C语言中的定点数</vt:lpstr>
      <vt:lpstr>2.2 数值数据表示方法</vt:lpstr>
      <vt:lpstr>浮点数如何表示…</vt:lpstr>
      <vt:lpstr>浮点数的表示</vt:lpstr>
      <vt:lpstr>Range &amp; precision</vt:lpstr>
      <vt:lpstr>浮点数的表示范围</vt:lpstr>
      <vt:lpstr>浮点数的规格化问题   normalization </vt:lpstr>
      <vt:lpstr>浮点数的规格化问题   normalization </vt:lpstr>
      <vt:lpstr>“Father” of the IEEE 754 standard</vt:lpstr>
      <vt:lpstr>浮点数标准 IEEE754</vt:lpstr>
      <vt:lpstr>浮点数标准 IEEE754</vt:lpstr>
      <vt:lpstr>32位单精度浮点数编码格式</vt:lpstr>
      <vt:lpstr>float型与真值之间的变换流程</vt:lpstr>
      <vt:lpstr>浮点数转换实例</vt:lpstr>
      <vt:lpstr>浮点数转换实例</vt:lpstr>
      <vt:lpstr>PowerPoint 演示文稿</vt:lpstr>
      <vt:lpstr>练习1</vt:lpstr>
      <vt:lpstr>2.2 数值数据表示方法</vt:lpstr>
      <vt:lpstr>十进制数的表示 BCD码</vt:lpstr>
      <vt:lpstr>BCD码运算问题</vt:lpstr>
      <vt:lpstr>PowerPoint 演示文稿</vt:lpstr>
      <vt:lpstr>PowerPoint 演示文稿</vt:lpstr>
      <vt:lpstr>PowerPoint 演示文稿</vt:lpstr>
      <vt:lpstr>PowerPoint 演示文稿</vt:lpstr>
      <vt:lpstr>本节重点</vt:lpstr>
      <vt:lpstr>作业</vt:lpstr>
      <vt:lpstr>本节知识点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1675</cp:revision>
  <dcterms:created xsi:type="dcterms:W3CDTF">2018-05-09T10:41:00Z</dcterms:created>
  <dcterms:modified xsi:type="dcterms:W3CDTF">2021-03-25T04:52:35Z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